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58" r:id="rId2"/>
    <p:sldId id="261" r:id="rId3"/>
    <p:sldId id="262" r:id="rId4"/>
    <p:sldId id="263" r:id="rId5"/>
    <p:sldId id="264" r:id="rId6"/>
    <p:sldId id="265" r:id="rId7"/>
    <p:sldId id="266" r:id="rId8"/>
    <p:sldId id="268" r:id="rId9"/>
    <p:sldId id="269" r:id="rId10"/>
    <p:sldId id="272" r:id="rId11"/>
    <p:sldId id="273" r:id="rId12"/>
    <p:sldId id="274" r:id="rId13"/>
    <p:sldId id="270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29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511C281-3350-4EC6-B788-D75E75A3BA4D}" type="datetimeFigureOut">
              <a:rPr lang="he-IL" smtClean="0"/>
              <a:t>ז'/אייר/תשע"ו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EE3A8E0-84D7-4B47-B717-6802978A710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8125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70C35-EFCB-4DFC-919C-406B2164F9BD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EA4C6-E0A8-42DA-AD9F-6CAEE3B89D50}" type="datetime8">
              <a:rPr lang="he-IL" smtClean="0"/>
              <a:t>15 מאי 16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2812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301AA-3C42-41F5-A12F-BBD5D319D85A}" type="datetime8">
              <a:rPr lang="he-IL" smtClean="0"/>
              <a:t>15 מאי 16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92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D48CC-A524-419C-BA25-305EEE4FBED3}" type="datetime8">
              <a:rPr lang="he-IL" smtClean="0"/>
              <a:t>15 מאי 16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925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A8B39-05DE-4C03-ABC6-F6FDC783F99B}" type="datetime8">
              <a:rPr lang="he-IL" smtClean="0"/>
              <a:t>15 מאי 16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18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96042-478D-4825-9EFA-00D3F5E27B91}" type="datetime8">
              <a:rPr lang="he-IL" smtClean="0"/>
              <a:t>15 מאי 16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508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1368-CAD2-463F-8764-D6BC42C54562}" type="datetime8">
              <a:rPr lang="he-IL" smtClean="0"/>
              <a:t>15 מאי 16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821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C0F8-8E4F-4BF5-92DA-D29A0272AF6B}" type="datetime8">
              <a:rPr lang="he-IL" smtClean="0"/>
              <a:t>15 מאי 16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8909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025C-DB61-4655-80EC-14E0E3D35C6A}" type="datetime8">
              <a:rPr lang="he-IL" smtClean="0"/>
              <a:t>15 מאי 16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0327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9313-4AA9-431B-A93D-9CCC585D69F7}" type="datetime8">
              <a:rPr lang="he-IL" smtClean="0"/>
              <a:t>15 מאי 16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9031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CD2D1-9824-4761-A8C6-6BD6AB01B06C}" type="datetime8">
              <a:rPr lang="he-IL" smtClean="0"/>
              <a:t>15 מאי 16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998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663A0-488D-4A45-8415-D986C086B3FF}" type="datetime8">
              <a:rPr lang="he-IL" smtClean="0"/>
              <a:t>15 מאי 16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7333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CBA9C-9C93-47AD-BFB1-A6CFC51FE42E}" type="datetime8">
              <a:rPr lang="he-IL" smtClean="0"/>
              <a:t>15 מאי 16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391EF-9100-477C-8F51-29517F04112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567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342037"/>
          </a:xfrm>
        </p:spPr>
        <p:txBody>
          <a:bodyPr>
            <a:normAutofit fontScale="55000" lnSpcReduction="20000"/>
          </a:bodyPr>
          <a:lstStyle/>
          <a:p>
            <a:pPr marL="0" lvl="0" indent="0" algn="ctr">
              <a:buNone/>
            </a:pPr>
            <a:endParaRPr lang="he-IL" sz="6000" dirty="0" smtClean="0">
              <a:solidFill>
                <a:prstClr val="black"/>
              </a:solidFill>
              <a:cs typeface="David" pitchFamily="2" charset="-79"/>
            </a:endParaRPr>
          </a:p>
          <a:p>
            <a:pPr marL="0" lvl="0" indent="0" algn="ctr">
              <a:buNone/>
            </a:pPr>
            <a:endParaRPr lang="he-IL" sz="6000" dirty="0">
              <a:solidFill>
                <a:prstClr val="black"/>
              </a:solidFill>
              <a:cs typeface="David" pitchFamily="2" charset="-79"/>
            </a:endParaRPr>
          </a:p>
          <a:p>
            <a:pPr marL="0" lvl="0" indent="0" algn="ctr">
              <a:buNone/>
            </a:pPr>
            <a:r>
              <a:rPr lang="he-IL" sz="6500" b="1" dirty="0" smtClean="0">
                <a:solidFill>
                  <a:schemeClr val="tx2"/>
                </a:solidFill>
              </a:rPr>
              <a:t>סקר בנושא:</a:t>
            </a:r>
          </a:p>
          <a:p>
            <a:pPr marL="0" lvl="0" indent="0" algn="ctr">
              <a:buNone/>
            </a:pPr>
            <a:r>
              <a:rPr lang="he-IL" sz="6500" b="1" dirty="0" smtClean="0">
                <a:solidFill>
                  <a:schemeClr val="tx2"/>
                </a:solidFill>
              </a:rPr>
              <a:t>תופעת </a:t>
            </a:r>
            <a:r>
              <a:rPr lang="he-IL" sz="6500" b="1" dirty="0" err="1" smtClean="0">
                <a:solidFill>
                  <a:schemeClr val="tx2"/>
                </a:solidFill>
              </a:rPr>
              <a:t>השיימינג</a:t>
            </a:r>
            <a:r>
              <a:rPr lang="he-IL" sz="6500" b="1" dirty="0" smtClean="0">
                <a:solidFill>
                  <a:schemeClr val="tx2"/>
                </a:solidFill>
              </a:rPr>
              <a:t> בקרב בני הנוער בישראל</a:t>
            </a:r>
          </a:p>
          <a:p>
            <a:pPr marL="0" lvl="0" indent="0" algn="ctr">
              <a:buNone/>
            </a:pPr>
            <a:endParaRPr lang="he-IL" sz="5800" b="1" dirty="0" smtClean="0">
              <a:solidFill>
                <a:schemeClr val="tx2"/>
              </a:solidFill>
            </a:endParaRPr>
          </a:p>
          <a:p>
            <a:pPr marL="0" lvl="0" indent="0" algn="ctr">
              <a:buNone/>
            </a:pPr>
            <a:endParaRPr lang="he-IL" sz="5800" b="1" dirty="0" smtClean="0">
              <a:solidFill>
                <a:schemeClr val="tx2"/>
              </a:solidFill>
            </a:endParaRPr>
          </a:p>
          <a:p>
            <a:pPr marL="0" lvl="0" indent="0" algn="ctr">
              <a:buNone/>
            </a:pPr>
            <a:r>
              <a:rPr lang="he-IL" sz="3800" b="1" dirty="0" smtClean="0">
                <a:solidFill>
                  <a:schemeClr val="tx2"/>
                </a:solidFill>
              </a:rPr>
              <a:t>גיא נגר</a:t>
            </a:r>
          </a:p>
          <a:p>
            <a:pPr marL="0" lvl="0" indent="0" algn="ctr">
              <a:buNone/>
            </a:pPr>
            <a:r>
              <a:rPr lang="he-IL" sz="3800" b="1" dirty="0" smtClean="0">
                <a:solidFill>
                  <a:schemeClr val="tx2"/>
                </a:solidFill>
              </a:rPr>
              <a:t>מחלקת מחקר</a:t>
            </a:r>
          </a:p>
          <a:p>
            <a:pPr marL="0" lvl="0" indent="0" algn="ctr">
              <a:buNone/>
            </a:pPr>
            <a:r>
              <a:rPr lang="he-IL" sz="3800" b="1" dirty="0" smtClean="0">
                <a:solidFill>
                  <a:schemeClr val="tx2"/>
                </a:solidFill>
              </a:rPr>
              <a:t>מאי 2016</a:t>
            </a:r>
            <a:endParaRPr lang="he-IL" sz="1600" dirty="0">
              <a:solidFill>
                <a:schemeClr val="tx2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he-IL" sz="2800" b="1" dirty="0">
              <a:cs typeface="David" pitchFamily="2" charset="-79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he-IL" sz="2800" b="1" dirty="0" smtClean="0">
              <a:cs typeface="David" pitchFamily="2" charset="-79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he-IL" sz="2800" b="1" dirty="0">
              <a:cs typeface="David" pitchFamily="2" charset="-79"/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FA512-BB85-40A0-AB62-696D3413E08C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989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888" y="485800"/>
            <a:ext cx="8229600" cy="1143000"/>
          </a:xfrm>
        </p:spPr>
        <p:txBody>
          <a:bodyPr vert="horz" lIns="91440" tIns="45720" rIns="91440" bIns="45720" rtlCol="1" anchor="ctr"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e-IL" sz="24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השתתפות במעשה אלימות באינטרנט-מכלל אלו שביצעו</a:t>
            </a:r>
            <a:endParaRPr lang="he-IL" sz="24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5406315"/>
            <a:ext cx="857235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 46% מכלל אלו שביצעו, דיווחו כי שלחו דואר אלקטרוני המכיל מסר מעליב/איומים/גסויות, 25% שלחו תמונות או סרטי וידיאו פוגעים דרך הטלפון הנייד, 17% הפיצו דברים פוגעים באתרי האינטרנט,10% ביצעו שיחות טלפון פוגעות, 1% פגעו במישהו במסנג'ר/</a:t>
            </a:r>
            <a:r>
              <a:rPr lang="he-IL" sz="1600" dirty="0" err="1" smtClean="0"/>
              <a:t>פייסבוק</a:t>
            </a:r>
            <a:r>
              <a:rPr lang="he-IL" sz="1600" dirty="0" smtClean="0"/>
              <a:t>/</a:t>
            </a:r>
            <a:r>
              <a:rPr lang="he-IL" sz="1600" dirty="0" err="1" smtClean="0"/>
              <a:t>טוויטר</a:t>
            </a:r>
            <a:r>
              <a:rPr lang="he-IL" sz="1600" dirty="0" smtClean="0"/>
              <a:t>/</a:t>
            </a:r>
            <a:r>
              <a:rPr lang="he-IL" sz="1600" dirty="0" err="1" smtClean="0"/>
              <a:t>וואצאפ</a:t>
            </a:r>
            <a:r>
              <a:rPr lang="he-IL" sz="1600" dirty="0" smtClean="0"/>
              <a:t>, 1% פגעו במישהו באמצעות </a:t>
            </a:r>
            <a:r>
              <a:rPr lang="en-US" sz="1600" dirty="0" smtClean="0"/>
              <a:t>SMS</a:t>
            </a:r>
            <a:r>
              <a:rPr lang="he-IL" sz="1600" dirty="0" smtClean="0"/>
              <a:t>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10</a:t>
            </a:fld>
            <a:endParaRPr lang="he-IL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55" y="1268760"/>
            <a:ext cx="8212024" cy="4102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666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11</a:t>
            </a:fld>
            <a:endParaRPr lang="he-IL"/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827584" y="4046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תופעת </a:t>
            </a:r>
            <a:r>
              <a:rPr lang="he-IL" sz="3200" b="1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השיימינג</a:t>
            </a:r>
            <a:r>
              <a:rPr 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-חיובי או שלילי?</a:t>
            </a:r>
            <a:endParaRPr 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44824"/>
            <a:ext cx="6035563" cy="3298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0942" y="5406315"/>
            <a:ext cx="84249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97% מבני הנוער דיווחו כי תופעת </a:t>
            </a:r>
            <a:r>
              <a:rPr lang="he-IL" sz="1600" dirty="0" err="1" smtClean="0"/>
              <a:t>השיימינג</a:t>
            </a:r>
            <a:r>
              <a:rPr lang="he-IL" sz="1600" dirty="0" smtClean="0"/>
              <a:t> היא שלילית, 3% דיווחו כי היא חיובית.</a:t>
            </a:r>
          </a:p>
        </p:txBody>
      </p:sp>
    </p:spTree>
    <p:extLst>
      <p:ext uri="{BB962C8B-B14F-4D97-AF65-F5344CB8AC3E}">
        <p14:creationId xmlns:p14="http://schemas.microsoft.com/office/powerpoint/2010/main" val="231001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e-IL" sz="36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מניעת </a:t>
            </a:r>
            <a:r>
              <a:rPr lang="he-IL" sz="36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תופעת </a:t>
            </a:r>
            <a:r>
              <a:rPr lang="he-IL" sz="3600" b="1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השיימינג</a:t>
            </a:r>
            <a:endParaRPr lang="he-IL" sz="36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12</a:t>
            </a:fld>
            <a:endParaRPr lang="he-IL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6073110" cy="3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70942" y="5406315"/>
            <a:ext cx="84249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74% מבני הנוער דיווחו כי ניתן למנוע את התופעה , 26% דיווחו כי לא ניתן למנוע את התופעה.</a:t>
            </a:r>
          </a:p>
        </p:txBody>
      </p:sp>
    </p:spTree>
    <p:extLst>
      <p:ext uri="{BB962C8B-B14F-4D97-AF65-F5344CB8AC3E}">
        <p14:creationId xmlns:p14="http://schemas.microsoft.com/office/powerpoint/2010/main" val="387691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888" y="274638"/>
            <a:ext cx="8229600" cy="1143000"/>
          </a:xfrm>
        </p:spPr>
        <p:txBody>
          <a:bodyPr vert="horz" lIns="91440" tIns="45720" rIns="91440" bIns="45720" rtlCol="1" anchor="ctr"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כלים להתמודדות עם תופעת </a:t>
            </a:r>
            <a:r>
              <a:rPr lang="he-IL" sz="3200" b="1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השיימינג</a:t>
            </a:r>
            <a:endParaRPr 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330" y="5410090"/>
            <a:ext cx="799288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37% מבני הנוער דיווחו כי לדעתם הכלי להתמודד עם תופעת השיימינג הוא הענשה של הפוגעים, 36% דיווחו כי הכלי הוא </a:t>
            </a:r>
            <a:r>
              <a:rPr lang="he-IL" dirty="0" err="1" smtClean="0"/>
              <a:t>תוכניות</a:t>
            </a:r>
            <a:r>
              <a:rPr lang="he-IL" dirty="0" smtClean="0"/>
              <a:t> לימוד והסברה להתמודדות ומניעת התופעה, ו-20% דיווחו כי הכלי הוא התערבות של מורים למניעת התופעה.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13</a:t>
            </a:fld>
            <a:endParaRPr lang="he-IL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016" y="1484784"/>
            <a:ext cx="6307515" cy="369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05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e-IL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שיטת המחקר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/>
              <a:t>סקר דעת קהל הבוחן היבטים שונים של תופעת השיימינג -  ביוש (</a:t>
            </a:r>
            <a:r>
              <a:rPr lang="en-US" dirty="0"/>
              <a:t>SHAMING</a:t>
            </a:r>
            <a:r>
              <a:rPr lang="he-IL" dirty="0"/>
              <a:t>) בקרב </a:t>
            </a:r>
            <a:r>
              <a:rPr lang="he-IL" dirty="0" smtClean="0"/>
              <a:t>בני הנוער בישראל</a:t>
            </a:r>
          </a:p>
          <a:p>
            <a:r>
              <a:rPr lang="he-IL" dirty="0"/>
              <a:t>הסקר </a:t>
            </a:r>
            <a:r>
              <a:rPr lang="he-IL" dirty="0" smtClean="0"/>
              <a:t>בוצע בצורה אינטרנטית </a:t>
            </a:r>
            <a:r>
              <a:rPr lang="he-IL" dirty="0"/>
              <a:t>על בסיס פאנל קיים, רחב היקף, באמצעות שאלון מובנה </a:t>
            </a:r>
            <a:r>
              <a:rPr lang="he-IL" dirty="0" smtClean="0"/>
              <a:t>בהיקף של 10 שאלות, וכן </a:t>
            </a:r>
            <a:r>
              <a:rPr lang="he-IL" dirty="0"/>
              <a:t>מס' פרמטרים </a:t>
            </a:r>
            <a:r>
              <a:rPr lang="he-IL" dirty="0" smtClean="0"/>
              <a:t>סוציו-דמוגרפיים.</a:t>
            </a:r>
          </a:p>
          <a:p>
            <a:r>
              <a:rPr lang="he-IL" dirty="0" smtClean="0"/>
              <a:t>הסקר הינו מייצג את אוכלוסיית בני הנוער בישראל בגילאי 12-18 ומעלה.</a:t>
            </a:r>
          </a:p>
          <a:p>
            <a:r>
              <a:rPr lang="he-IL" dirty="0" smtClean="0"/>
              <a:t>נדגמו 624 בני נוער, 45% גברים, 55% נשים.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020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e-IL" sz="36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היקף החשיפה לתופעה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5445224"/>
            <a:ext cx="748883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ניתן לראות כי כשליש (33%) מבני הנוער (</a:t>
            </a:r>
            <a:r>
              <a:rPr lang="he-IL" b="1" dirty="0" smtClean="0"/>
              <a:t>כל ילד שלישי</a:t>
            </a:r>
            <a:r>
              <a:rPr lang="he-IL" dirty="0" smtClean="0"/>
              <a:t>) נפגעו מעבירות באמצעות רשתות חברתיות, 18% נחשפו לעבירות ביוש, השפלה או הבכה, 11% נחשפו לאיום או אלימות מילולית,3% נחשפו להטרדה מינית.</a:t>
            </a:r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3</a:t>
            </a:fld>
            <a:endParaRPr lang="he-I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713" y="1508125"/>
            <a:ext cx="6376987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368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e-IL" sz="36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תדירות הפגיעות</a:t>
            </a:r>
            <a:endParaRPr lang="he-IL" sz="36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5430748"/>
            <a:ext cx="74888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מבין הנפגעים, </a:t>
            </a:r>
            <a:r>
              <a:rPr lang="he-IL" dirty="0" smtClean="0"/>
              <a:t>41% נפגעים לפעמים ופעמים רבות מעבירות באמצעות רשתות חברתיות. </a:t>
            </a:r>
            <a:endParaRPr lang="he-IL" dirty="0" smtClean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4</a:t>
            </a:fld>
            <a:endParaRPr lang="he-IL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788" y="1484784"/>
            <a:ext cx="6250423" cy="3710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129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e-IL" sz="36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אחוזי </a:t>
            </a:r>
            <a:r>
              <a:rPr lang="he-IL" sz="36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דיווח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600" y="5633819"/>
            <a:ext cx="74888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18% מבני הנוער שנפגעו לא דיווחו לאף אחד על הפגיעה.</a:t>
            </a:r>
            <a:endParaRPr lang="he-IL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5</a:t>
            </a:fld>
            <a:endParaRPr lang="he-IL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574" y="1484784"/>
            <a:ext cx="6876884" cy="3773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508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5633819"/>
            <a:ext cx="748883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46% מבין אלו </a:t>
            </a:r>
            <a:r>
              <a:rPr lang="he-IL" dirty="0" smtClean="0"/>
              <a:t>שדיווחו לגורם </a:t>
            </a:r>
            <a:r>
              <a:rPr lang="he-IL" dirty="0" err="1" smtClean="0"/>
              <a:t>מסויים</a:t>
            </a:r>
            <a:r>
              <a:rPr lang="he-IL" dirty="0" smtClean="0"/>
              <a:t> על הפגיעה, </a:t>
            </a:r>
            <a:r>
              <a:rPr lang="he-IL" dirty="0" smtClean="0"/>
              <a:t>ציינו כי לאחר הדיווח התופעה חזרה על עצמה.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6</a:t>
            </a:fld>
            <a:endParaRPr lang="he-IL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5986791" cy="3420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91440" tIns="45720" rIns="91440" bIns="45720" rtlCol="1" anchor="ctr"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e-IL" sz="36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האם התופעה חזרה?</a:t>
            </a:r>
            <a:endParaRPr lang="he-IL" sz="36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75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e-IL" sz="36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סיבות לאי דיווח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5589240"/>
            <a:ext cx="83529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הסיבה העיקרית לאי דיווח היא: לא היה נראה לי חשוב(63%),לאחר מכן, התביישתי לדבר על זה (24%) פחדתי ממי שביצע את העבירה נגדי (5%), לא רציתי שההורים שלי יגלו (5%) 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7</a:t>
            </a:fld>
            <a:endParaRPr lang="he-IL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6736664" cy="3883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054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1" anchor="ctr"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תדירות ההשתתפות </a:t>
            </a:r>
            <a:r>
              <a:rPr lang="he-IL" sz="3200" b="1" dirty="0" err="1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בשיימינג</a:t>
            </a:r>
            <a:endParaRPr 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5330" y="5410090"/>
            <a:ext cx="79928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16% מבני הנוער דיווחו כי לקחו חלק בביוש או השפלה באינטרנט.</a:t>
            </a:r>
            <a:endParaRPr lang="he-IL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8</a:t>
            </a:fld>
            <a:endParaRPr lang="he-IL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56792"/>
            <a:ext cx="6060143" cy="3627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14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90872" y="274638"/>
            <a:ext cx="8229600" cy="1143000"/>
          </a:xfrm>
        </p:spPr>
        <p:txBody>
          <a:bodyPr vert="horz" lIns="91440" tIns="45720" rIns="91440" bIns="45720" rtlCol="1" anchor="ctr"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he-IL" sz="24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השתתפות במעשה אלימות באינטרנט-כלל המשיבים</a:t>
            </a:r>
            <a:endParaRPr lang="he-IL" sz="24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5190827"/>
            <a:ext cx="8424936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45% מבני הנוער דיווחו כי השתתפו בלפחות סוג אחד של מעשה אלימות באינטרנט, 21% דיווחו כי שלחו דואר אלקטרוני המכיל מסר מעליב/איומים/גסויות, 11% שלחו תמונות או סרטי וידיאו פוגעים דרך הטלפון הנייד, 8% הפיצו דברים פוגעים באתרי האינטרנט,4% ביצעו שיחות טלפון פוגעות, 1% פגעו במישהו במסנג'ר/</a:t>
            </a:r>
            <a:r>
              <a:rPr lang="he-IL" sz="1600" dirty="0" err="1" smtClean="0"/>
              <a:t>פייסבוק</a:t>
            </a:r>
            <a:r>
              <a:rPr lang="he-IL" sz="1600" dirty="0" smtClean="0"/>
              <a:t>/</a:t>
            </a:r>
            <a:r>
              <a:rPr lang="he-IL" sz="1600" dirty="0" err="1" smtClean="0"/>
              <a:t>טוויטר</a:t>
            </a:r>
            <a:r>
              <a:rPr lang="he-IL" sz="1600" dirty="0" smtClean="0"/>
              <a:t>/</a:t>
            </a:r>
            <a:r>
              <a:rPr lang="he-IL" sz="1600" dirty="0" err="1" smtClean="0"/>
              <a:t>וואצאפ</a:t>
            </a:r>
            <a:r>
              <a:rPr lang="he-IL" sz="1600" dirty="0" smtClean="0"/>
              <a:t>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91EF-9100-477C-8F51-29517F041128}" type="slidenum">
              <a:rPr lang="he-IL" smtClean="0"/>
              <a:t>9</a:t>
            </a:fld>
            <a:endParaRPr lang="he-IL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" y="1619859"/>
            <a:ext cx="8229600" cy="355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172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שבלונה-מחלקת מחקר אסטרטגי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שבלונה-מחלקת מחקר אסטרטגי</Template>
  <TotalTime>258</TotalTime>
  <Words>473</Words>
  <Application>Microsoft Office PowerPoint</Application>
  <PresentationFormat>‫הצגה על המסך (4:3)</PresentationFormat>
  <Paragraphs>51</Paragraphs>
  <Slides>13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4" baseType="lpstr">
      <vt:lpstr>שבלונה-מחלקת מחקר אסטרטגי</vt:lpstr>
      <vt:lpstr>מצגת של PowerPoint</vt:lpstr>
      <vt:lpstr>שיטת המחקר</vt:lpstr>
      <vt:lpstr>היקף החשיפה לתופעה</vt:lpstr>
      <vt:lpstr>תדירות הפגיעות</vt:lpstr>
      <vt:lpstr>אחוזי דיווח</vt:lpstr>
      <vt:lpstr>האם התופעה חזרה?</vt:lpstr>
      <vt:lpstr>סיבות לאי דיווח</vt:lpstr>
      <vt:lpstr>תדירות ההשתתפות בשיימינג</vt:lpstr>
      <vt:lpstr>השתתפות במעשה אלימות באינטרנט-כלל המשיבים</vt:lpstr>
      <vt:lpstr>השתתפות במעשה אלימות באינטרנט-מכלל אלו שביצעו</vt:lpstr>
      <vt:lpstr>מצגת של PowerPoint</vt:lpstr>
      <vt:lpstr>מניעת תופעת השיימינג</vt:lpstr>
      <vt:lpstr>כלים להתמודדות עם תופעת השיימינג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אנה חודורקובסקי</dc:creator>
  <cp:lastModifiedBy>גיא נגר</cp:lastModifiedBy>
  <cp:revision>35</cp:revision>
  <dcterms:created xsi:type="dcterms:W3CDTF">2013-06-27T07:09:01Z</dcterms:created>
  <dcterms:modified xsi:type="dcterms:W3CDTF">2016-05-15T08:43:59Z</dcterms:modified>
</cp:coreProperties>
</file>