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>
  <p:sldMasterIdLst>
    <p:sldMasterId id="2147483768" r:id="rId1"/>
  </p:sldMasterIdLst>
  <p:handoutMasterIdLst>
    <p:handoutMasterId r:id="rId12"/>
  </p:handoutMasterIdLst>
  <p:sldIdLst>
    <p:sldId id="308" r:id="rId2"/>
    <p:sldId id="291" r:id="rId3"/>
    <p:sldId id="292" r:id="rId4"/>
    <p:sldId id="309" r:id="rId5"/>
    <p:sldId id="314" r:id="rId6"/>
    <p:sldId id="315" r:id="rId7"/>
    <p:sldId id="310" r:id="rId8"/>
    <p:sldId id="313" r:id="rId9"/>
    <p:sldId id="312" r:id="rId10"/>
    <p:sldId id="293" r:id="rId11"/>
  </p:sldIdLst>
  <p:sldSz cx="9144000" cy="6858000" type="screen4x3"/>
  <p:notesSz cx="6797675" cy="9926638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FbMetali Bold" panose="02020803050405020304" charset="-79"/>
      <p:bold r:id="rId17"/>
    </p:embeddedFont>
  </p:embeddedFontLst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99"/>
    <a:srgbClr val="CCCCFF"/>
    <a:srgbClr val="6699FF"/>
    <a:srgbClr val="CCECFF"/>
    <a:srgbClr val="99CCFF"/>
    <a:srgbClr val="009999"/>
    <a:srgbClr val="000099"/>
    <a:srgbClr val="A50021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 autoAdjust="0"/>
  </p:normalViewPr>
  <p:slideViewPr>
    <p:cSldViewPr snapToGrid="0">
      <p:cViewPr>
        <p:scale>
          <a:sx n="70" d="100"/>
          <a:sy n="70" d="100"/>
        </p:scale>
        <p:origin x="-1410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52015" y="0"/>
            <a:ext cx="2945660" cy="496332"/>
          </a:xfrm>
          <a:prstGeom prst="rect">
            <a:avLst/>
          </a:prstGeom>
        </p:spPr>
        <p:txBody>
          <a:bodyPr vert="horz" lIns="91504" tIns="45752" rIns="91504" bIns="45752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1574" y="0"/>
            <a:ext cx="2945660" cy="496332"/>
          </a:xfrm>
          <a:prstGeom prst="rect">
            <a:avLst/>
          </a:prstGeom>
        </p:spPr>
        <p:txBody>
          <a:bodyPr vert="horz" lIns="91504" tIns="45752" rIns="91504" bIns="45752" rtlCol="1"/>
          <a:lstStyle>
            <a:lvl1pPr algn="l">
              <a:defRPr sz="1200"/>
            </a:lvl1pPr>
          </a:lstStyle>
          <a:p>
            <a:fld id="{1501EFD6-C329-4F0A-9527-6AE4DCC518C1}" type="datetimeFigureOut">
              <a:rPr lang="he-IL" smtClean="0"/>
              <a:t>כ'/סיון/תשע"ו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3852015" y="9428584"/>
            <a:ext cx="2945660" cy="496332"/>
          </a:xfrm>
          <a:prstGeom prst="rect">
            <a:avLst/>
          </a:prstGeom>
        </p:spPr>
        <p:txBody>
          <a:bodyPr vert="horz" lIns="91504" tIns="45752" rIns="91504" bIns="45752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1574" y="9428584"/>
            <a:ext cx="2945660" cy="496332"/>
          </a:xfrm>
          <a:prstGeom prst="rect">
            <a:avLst/>
          </a:prstGeom>
        </p:spPr>
        <p:txBody>
          <a:bodyPr vert="horz" lIns="91504" tIns="45752" rIns="91504" bIns="45752" rtlCol="1" anchor="b"/>
          <a:lstStyle>
            <a:lvl1pPr algn="l">
              <a:defRPr sz="1200"/>
            </a:lvl1pPr>
          </a:lstStyle>
          <a:p>
            <a:fld id="{DD85500A-2740-4C6F-A16F-C65DBBA7499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68699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85DDB-CF28-4E3F-A074-B968C415ABD1}" type="datetimeFigureOut">
              <a:rPr lang="he-IL" smtClean="0"/>
              <a:pPr/>
              <a:t>כ'/סיון/תשע"ו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01EA8-B2FF-4D1C-9DF2-E24920B9A8E3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65965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85DDB-CF28-4E3F-A074-B968C415ABD1}" type="datetimeFigureOut">
              <a:rPr lang="he-IL" smtClean="0"/>
              <a:pPr/>
              <a:t>כ'/סיון/תשע"ו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01EA8-B2FF-4D1C-9DF2-E24920B9A8E3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60890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85DDB-CF28-4E3F-A074-B968C415ABD1}" type="datetimeFigureOut">
              <a:rPr lang="he-IL" smtClean="0"/>
              <a:pPr/>
              <a:t>כ'/סיון/תשע"ו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01EA8-B2FF-4D1C-9DF2-E24920B9A8E3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96733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85DDB-CF28-4E3F-A074-B968C415ABD1}" type="datetimeFigureOut">
              <a:rPr lang="he-IL" smtClean="0"/>
              <a:pPr/>
              <a:t>כ'/סיון/תשע"ו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01EA8-B2FF-4D1C-9DF2-E24920B9A8E3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69757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85DDB-CF28-4E3F-A074-B968C415ABD1}" type="datetimeFigureOut">
              <a:rPr lang="he-IL" smtClean="0"/>
              <a:pPr/>
              <a:t>כ'/סיון/תשע"ו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01EA8-B2FF-4D1C-9DF2-E24920B9A8E3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22538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85DDB-CF28-4E3F-A074-B968C415ABD1}" type="datetimeFigureOut">
              <a:rPr lang="he-IL" smtClean="0"/>
              <a:pPr/>
              <a:t>כ'/סיון/תשע"ו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01EA8-B2FF-4D1C-9DF2-E24920B9A8E3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16093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85DDB-CF28-4E3F-A074-B968C415ABD1}" type="datetimeFigureOut">
              <a:rPr lang="he-IL" smtClean="0"/>
              <a:pPr/>
              <a:t>כ'/סיון/תשע"ו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01EA8-B2FF-4D1C-9DF2-E24920B9A8E3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74384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85DDB-CF28-4E3F-A074-B968C415ABD1}" type="datetimeFigureOut">
              <a:rPr lang="he-IL" smtClean="0"/>
              <a:pPr/>
              <a:t>כ'/סיון/תשע"ו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01EA8-B2FF-4D1C-9DF2-E24920B9A8E3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25143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85DDB-CF28-4E3F-A074-B968C415ABD1}" type="datetimeFigureOut">
              <a:rPr lang="he-IL" smtClean="0"/>
              <a:pPr/>
              <a:t>כ'/סיון/תשע"ו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01EA8-B2FF-4D1C-9DF2-E24920B9A8E3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59050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85DDB-CF28-4E3F-A074-B968C415ABD1}" type="datetimeFigureOut">
              <a:rPr lang="he-IL" smtClean="0"/>
              <a:pPr/>
              <a:t>כ'/סיון/תשע"ו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01EA8-B2FF-4D1C-9DF2-E24920B9A8E3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78209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85DDB-CF28-4E3F-A074-B968C415ABD1}" type="datetimeFigureOut">
              <a:rPr lang="he-IL" smtClean="0"/>
              <a:pPr/>
              <a:t>כ'/סיון/תשע"ו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01EA8-B2FF-4D1C-9DF2-E24920B9A8E3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90156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285DDB-CF28-4E3F-A074-B968C415ABD1}" type="datetimeFigureOut">
              <a:rPr lang="he-IL" smtClean="0"/>
              <a:pPr/>
              <a:t>כ'/סיון/תשע"ו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501EA8-B2FF-4D1C-9DF2-E24920B9A8E3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93846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>
            <a:hlinkClick r:id="rId2" action="ppaction://hlinksldjump"/>
          </p:cNvPr>
          <p:cNvSpPr/>
          <p:nvPr/>
        </p:nvSpPr>
        <p:spPr>
          <a:xfrm>
            <a:off x="1732389" y="818867"/>
            <a:ext cx="5746584" cy="4981858"/>
          </a:xfrm>
          <a:prstGeom prst="roundRect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80000">
                <a:schemeClr val="tx2">
                  <a:lumMod val="75000"/>
                </a:schemeClr>
              </a:gs>
              <a:gs pos="100000">
                <a:schemeClr val="tx2">
                  <a:lumMod val="75000"/>
                </a:schemeClr>
              </a:gs>
            </a:gsLst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36000" rIns="36000" rtlCol="1" anchor="ctr"/>
          <a:lstStyle/>
          <a:p>
            <a:pPr algn="ctr"/>
            <a:r>
              <a:rPr lang="he-IL" sz="3600" b="1" dirty="0">
                <a:solidFill>
                  <a:prstClr val="white"/>
                </a:solidFill>
                <a:latin typeface="FbMetali Bold" panose="02020803050405020304" charset="-79"/>
                <a:cs typeface="FbMetali Bold" panose="02020803050405020304" charset="-79"/>
              </a:rPr>
              <a:t>ישראלים ותפוצות</a:t>
            </a:r>
          </a:p>
        </p:txBody>
      </p:sp>
    </p:spTree>
    <p:extLst>
      <p:ext uri="{BB962C8B-B14F-4D97-AF65-F5344CB8AC3E}">
        <p14:creationId xmlns:p14="http://schemas.microsoft.com/office/powerpoint/2010/main" val="289864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8902" y="12634"/>
            <a:ext cx="7324825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400" b="1" dirty="0" smtClean="0">
                <a:solidFill>
                  <a:schemeClr val="bg2">
                    <a:lumMod val="10000"/>
                  </a:schemeClr>
                </a:solidFill>
                <a:latin typeface="FbMetali Bold" charset="-79"/>
                <a:cs typeface="FbMetali Bold" charset="-79"/>
              </a:rPr>
              <a:t>  ישראלים ותפוצות- זירות פעולה</a:t>
            </a:r>
            <a:endParaRPr lang="he-IL" sz="4400" b="1" dirty="0">
              <a:solidFill>
                <a:schemeClr val="bg2">
                  <a:lumMod val="10000"/>
                </a:schemeClr>
              </a:solidFill>
              <a:latin typeface="FbMetali Bold" charset="-79"/>
              <a:cs typeface="FbMetali Bold" charset="-79"/>
            </a:endParaRPr>
          </a:p>
        </p:txBody>
      </p:sp>
      <p:sp>
        <p:nvSpPr>
          <p:cNvPr id="5" name="מלבן מעוגל 4">
            <a:hlinkClick r:id="rId2" action="ppaction://hlinksldjump"/>
          </p:cNvPr>
          <p:cNvSpPr/>
          <p:nvPr/>
        </p:nvSpPr>
        <p:spPr>
          <a:xfrm>
            <a:off x="5199121" y="1901834"/>
            <a:ext cx="1881757" cy="1435082"/>
          </a:xfrm>
          <a:prstGeom prst="roundRect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80000">
                <a:schemeClr val="tx2">
                  <a:lumMod val="75000"/>
                </a:schemeClr>
              </a:gs>
              <a:gs pos="100000">
                <a:schemeClr val="tx2">
                  <a:lumMod val="75000"/>
                </a:schemeClr>
              </a:gs>
            </a:gsLst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36000" rIns="36000" rtlCol="1" anchor="ctr"/>
          <a:lstStyle/>
          <a:p>
            <a:pPr algn="ctr"/>
            <a:r>
              <a:rPr lang="he-IL" sz="2800" b="1" dirty="0">
                <a:solidFill>
                  <a:prstClr val="white"/>
                </a:solidFill>
                <a:latin typeface="FbMetali Bold" panose="02020803050405020304" charset="-79"/>
                <a:cs typeface="FbMetali Bold" panose="02020803050405020304" charset="-79"/>
              </a:rPr>
              <a:t>מערכת החינוך</a:t>
            </a:r>
          </a:p>
        </p:txBody>
      </p:sp>
      <p:sp>
        <p:nvSpPr>
          <p:cNvPr id="8" name="מלבן מעוגל 7">
            <a:hlinkClick r:id="rId3" action="ppaction://hlinksldjump"/>
          </p:cNvPr>
          <p:cNvSpPr/>
          <p:nvPr/>
        </p:nvSpPr>
        <p:spPr>
          <a:xfrm>
            <a:off x="5199121" y="3931512"/>
            <a:ext cx="1881757" cy="1435082"/>
          </a:xfrm>
          <a:prstGeom prst="roundRect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80000">
                <a:schemeClr val="tx2">
                  <a:lumMod val="75000"/>
                </a:schemeClr>
              </a:gs>
              <a:gs pos="100000">
                <a:schemeClr val="tx2">
                  <a:lumMod val="75000"/>
                </a:schemeClr>
              </a:gs>
            </a:gsLst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36000" rIns="36000" rtlCol="1" anchor="ctr"/>
          <a:lstStyle/>
          <a:p>
            <a:pPr algn="ctr"/>
            <a:r>
              <a:rPr lang="he-IL" sz="2800" b="1" dirty="0">
                <a:solidFill>
                  <a:prstClr val="white"/>
                </a:solidFill>
                <a:latin typeface="FbMetali Bold" panose="02020803050405020304" charset="-79"/>
                <a:cs typeface="FbMetali Bold" panose="02020803050405020304" charset="-79"/>
              </a:rPr>
              <a:t>חינוך בלתי פורמלי</a:t>
            </a:r>
          </a:p>
        </p:txBody>
      </p:sp>
      <p:sp>
        <p:nvSpPr>
          <p:cNvPr id="10" name="מלבן מעוגל 9">
            <a:hlinkClick r:id="rId4" action="ppaction://hlinksldjump"/>
          </p:cNvPr>
          <p:cNvSpPr/>
          <p:nvPr/>
        </p:nvSpPr>
        <p:spPr>
          <a:xfrm>
            <a:off x="2351322" y="1901834"/>
            <a:ext cx="1881757" cy="1435082"/>
          </a:xfrm>
          <a:prstGeom prst="roundRect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80000">
                <a:schemeClr val="tx2">
                  <a:lumMod val="75000"/>
                </a:schemeClr>
              </a:gs>
              <a:gs pos="100000">
                <a:schemeClr val="tx2">
                  <a:lumMod val="75000"/>
                </a:schemeClr>
              </a:gs>
            </a:gsLst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36000" rIns="36000" rtlCol="1" anchor="ctr"/>
          <a:lstStyle/>
          <a:p>
            <a:pPr algn="ctr"/>
            <a:r>
              <a:rPr lang="he-IL" sz="2800" b="1" dirty="0" smtClean="0">
                <a:solidFill>
                  <a:prstClr val="white"/>
                </a:solidFill>
                <a:latin typeface="FbMetali Bold" panose="02020803050405020304" charset="-79"/>
                <a:cs typeface="FbMetali Bold" panose="02020803050405020304" charset="-79"/>
              </a:rPr>
              <a:t>מדיה</a:t>
            </a:r>
            <a:endParaRPr lang="he-IL" sz="2800" b="1" dirty="0">
              <a:solidFill>
                <a:prstClr val="white"/>
              </a:solidFill>
              <a:latin typeface="FbMetali Bold" panose="02020803050405020304" charset="-79"/>
              <a:cs typeface="FbMetali Bold" panose="02020803050405020304" charset="-79"/>
            </a:endParaRPr>
          </a:p>
        </p:txBody>
      </p:sp>
      <p:sp>
        <p:nvSpPr>
          <p:cNvPr id="11" name="מלבן מעוגל 10">
            <a:hlinkClick r:id="" action="ppaction://noaction"/>
          </p:cNvPr>
          <p:cNvSpPr/>
          <p:nvPr/>
        </p:nvSpPr>
        <p:spPr>
          <a:xfrm>
            <a:off x="2351321" y="3931512"/>
            <a:ext cx="1881757" cy="1435082"/>
          </a:xfrm>
          <a:prstGeom prst="roundRect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80000">
                <a:schemeClr val="tx2">
                  <a:lumMod val="75000"/>
                </a:schemeClr>
              </a:gs>
              <a:gs pos="100000">
                <a:schemeClr val="tx2">
                  <a:lumMod val="75000"/>
                </a:schemeClr>
              </a:gs>
            </a:gsLst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36000" rIns="36000" rtlCol="1" anchor="ctr"/>
          <a:lstStyle/>
          <a:p>
            <a:pPr algn="ctr"/>
            <a:r>
              <a:rPr lang="he-IL" sz="2800" b="1" dirty="0">
                <a:solidFill>
                  <a:prstClr val="white"/>
                </a:solidFill>
                <a:latin typeface="FbMetali Bold" panose="02020803050405020304" charset="-79"/>
                <a:cs typeface="FbMetali Bold" panose="02020803050405020304" charset="-79"/>
              </a:rPr>
              <a:t>מובילי דעה</a:t>
            </a:r>
          </a:p>
        </p:txBody>
      </p:sp>
      <p:sp>
        <p:nvSpPr>
          <p:cNvPr id="15" name="לחצן פעולה: בית 14">
            <a:hlinkClick r:id="rId4" action="ppaction://hlinksldjump" highlightClick="1"/>
          </p:cNvPr>
          <p:cNvSpPr/>
          <p:nvPr/>
        </p:nvSpPr>
        <p:spPr>
          <a:xfrm>
            <a:off x="200025" y="6324600"/>
            <a:ext cx="447675" cy="409575"/>
          </a:xfrm>
          <a:prstGeom prst="actionButtonHome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w="19050" h="825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2489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8902" y="12634"/>
            <a:ext cx="7324825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400" b="1" dirty="0" smtClean="0">
                <a:solidFill>
                  <a:srgbClr val="FF0000"/>
                </a:solidFill>
                <a:latin typeface="FbMetali Bold" charset="-79"/>
                <a:cs typeface="FbMetali Bold" charset="-79"/>
              </a:rPr>
              <a:t>  ישראלים ותפוצות-מטרות</a:t>
            </a:r>
            <a:endParaRPr lang="he-IL" sz="4400" b="1" dirty="0">
              <a:solidFill>
                <a:srgbClr val="FF0000"/>
              </a:solidFill>
              <a:latin typeface="FbMetali Bold" charset="-79"/>
              <a:cs typeface="FbMetali Bold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2309" y="1299912"/>
            <a:ext cx="8078009" cy="489364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u="sng" dirty="0" smtClean="0">
                <a:solidFill>
                  <a:schemeClr val="bg2">
                    <a:lumMod val="10000"/>
                  </a:schemeClr>
                </a:solidFill>
                <a:latin typeface="FbMetali Bold" charset="-79"/>
                <a:cs typeface="FbMetali Bold" charset="-79"/>
              </a:rPr>
              <a:t>מטרות</a:t>
            </a:r>
            <a:r>
              <a:rPr lang="he-IL" sz="3600" u="sng" dirty="0">
                <a:solidFill>
                  <a:schemeClr val="bg2">
                    <a:lumMod val="10000"/>
                  </a:schemeClr>
                </a:solidFill>
                <a:latin typeface="FbMetali Bold" charset="-79"/>
                <a:cs typeface="FbMetali Bold" charset="-79"/>
              </a:rPr>
              <a:t>: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he-IL" sz="3600" dirty="0">
                <a:solidFill>
                  <a:schemeClr val="tx2"/>
                </a:solidFill>
                <a:latin typeface="FbMetali Bold" charset="-79"/>
                <a:cs typeface="FbMetali Bold" charset="-79"/>
              </a:rPr>
              <a:t>להגביר את הידע של הקהל הישראלי לגבי היהודים בתפוצות, הקהילות, היחידים והאתגרים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he-IL" sz="3600" dirty="0">
                <a:solidFill>
                  <a:schemeClr val="tx2"/>
                </a:solidFill>
                <a:latin typeface="FbMetali Bold" charset="-79"/>
                <a:cs typeface="FbMetali Bold" charset="-79"/>
              </a:rPr>
              <a:t>להגביר את תחושת השייכות בין </a:t>
            </a:r>
            <a:r>
              <a:rPr lang="he-IL" sz="3600" dirty="0" smtClean="0">
                <a:solidFill>
                  <a:schemeClr val="tx2"/>
                </a:solidFill>
                <a:latin typeface="FbMetali Bold" charset="-79"/>
                <a:cs typeface="FbMetali Bold" charset="-79"/>
              </a:rPr>
              <a:t>היהודים שישראל ליהודים </a:t>
            </a:r>
            <a:r>
              <a:rPr lang="he-IL" sz="3600" dirty="0" smtClean="0">
                <a:solidFill>
                  <a:schemeClr val="tx2"/>
                </a:solidFill>
                <a:latin typeface="FbMetali Bold" charset="-79"/>
                <a:cs typeface="FbMetali Bold" charset="-79"/>
              </a:rPr>
              <a:t>בתפוצות</a:t>
            </a:r>
            <a:endParaRPr lang="he-IL" sz="3600" dirty="0">
              <a:solidFill>
                <a:schemeClr val="tx2"/>
              </a:solidFill>
              <a:latin typeface="FbMetali Bold" charset="-79"/>
              <a:cs typeface="FbMetali Bold" charset="-79"/>
            </a:endParaRPr>
          </a:p>
          <a:p>
            <a:pPr marL="457200" lvl="0" indent="-457200">
              <a:buFont typeface="Arial" pitchFamily="34" charset="0"/>
              <a:buChar char="•"/>
            </a:pPr>
            <a:r>
              <a:rPr lang="he-IL" sz="3600" dirty="0">
                <a:solidFill>
                  <a:schemeClr val="tx2"/>
                </a:solidFill>
                <a:latin typeface="FbMetali Bold" charset="-79"/>
                <a:cs typeface="FbMetali Bold" charset="-79"/>
              </a:rPr>
              <a:t>להניע את הישראלים בישראל לפעולה ולערב אותם בתחומי עשייה הקשורים ליהודים בתפוצות</a:t>
            </a:r>
            <a:endParaRPr lang="en-US" sz="3600" dirty="0">
              <a:solidFill>
                <a:schemeClr val="tx2"/>
              </a:solidFill>
              <a:latin typeface="FbMetali Bold" charset="-79"/>
              <a:cs typeface="FbMetali Bold" charset="-79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US" sz="2800" dirty="0">
              <a:solidFill>
                <a:schemeClr val="tx2"/>
              </a:solidFill>
              <a:latin typeface="FbMetali Bold" charset="-79"/>
              <a:cs typeface="FbMetali Bold" charset="-79"/>
            </a:endParaRPr>
          </a:p>
          <a:p>
            <a:endParaRPr lang="he-IL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12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8902" y="12634"/>
            <a:ext cx="7324825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400" b="1" dirty="0" smtClean="0">
                <a:solidFill>
                  <a:schemeClr val="bg2">
                    <a:lumMod val="10000"/>
                  </a:schemeClr>
                </a:solidFill>
                <a:latin typeface="FbMetali Bold" charset="-79"/>
                <a:cs typeface="FbMetali Bold" charset="-79"/>
              </a:rPr>
              <a:t>  </a:t>
            </a:r>
            <a:r>
              <a:rPr lang="he-IL" sz="4400" b="1" dirty="0" smtClean="0">
                <a:solidFill>
                  <a:srgbClr val="FF0000"/>
                </a:solidFill>
                <a:latin typeface="FbMetali Bold" charset="-79"/>
                <a:cs typeface="FbMetali Bold" charset="-79"/>
              </a:rPr>
              <a:t>ישראלים ותפוצות- </a:t>
            </a:r>
            <a:r>
              <a:rPr lang="he-IL" sz="4400" b="1" dirty="0" err="1" smtClean="0">
                <a:solidFill>
                  <a:srgbClr val="FF0000"/>
                </a:solidFill>
                <a:latin typeface="FbMetali Bold" charset="-79"/>
                <a:cs typeface="FbMetali Bold" charset="-79"/>
              </a:rPr>
              <a:t>תוכנית</a:t>
            </a:r>
            <a:r>
              <a:rPr lang="he-IL" sz="4400" b="1" dirty="0" smtClean="0">
                <a:solidFill>
                  <a:srgbClr val="FF0000"/>
                </a:solidFill>
                <a:latin typeface="FbMetali Bold" charset="-79"/>
                <a:cs typeface="FbMetali Bold" charset="-79"/>
              </a:rPr>
              <a:t> פעולה</a:t>
            </a:r>
            <a:endParaRPr lang="he-IL" sz="4400" b="1" dirty="0">
              <a:solidFill>
                <a:srgbClr val="FF0000"/>
              </a:solidFill>
              <a:latin typeface="FbMetali Bold" charset="-79"/>
              <a:cs typeface="FbMetali Bold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0657" y="1737649"/>
            <a:ext cx="6901314" cy="230832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he-IL"/>
            </a:defPPr>
            <a:lvl1pPr marL="457200" indent="-457200">
              <a:buFont typeface="Arial" pitchFamily="34" charset="0"/>
              <a:buChar char="•"/>
              <a:defRPr sz="2800">
                <a:solidFill>
                  <a:schemeClr val="tx2"/>
                </a:solidFill>
                <a:latin typeface="FbMetali Bold" charset="-79"/>
                <a:cs typeface="FbMetali Bold" charset="-79"/>
              </a:defRPr>
            </a:lvl1pPr>
          </a:lstStyle>
          <a:p>
            <a:pPr marL="742950" indent="-742950">
              <a:buFont typeface="+mj-lt"/>
              <a:buAutoNum type="arabicPeriod"/>
            </a:pPr>
            <a:r>
              <a:rPr lang="he-IL" sz="3600" dirty="0" smtClean="0"/>
              <a:t>בחינת עמדות בקרב הציבור הישראלי </a:t>
            </a:r>
            <a:endParaRPr lang="he-IL" sz="3600" dirty="0"/>
          </a:p>
          <a:p>
            <a:pPr marL="742950" indent="-742950">
              <a:buFont typeface="+mj-lt"/>
              <a:buAutoNum type="arabicPeriod"/>
            </a:pPr>
            <a:r>
              <a:rPr lang="he-IL" sz="3600" dirty="0" smtClean="0"/>
              <a:t>יצירת מדד הקשר לתפוצות</a:t>
            </a:r>
          </a:p>
          <a:p>
            <a:pPr marL="742950" indent="-742950">
              <a:buFont typeface="+mj-lt"/>
              <a:buAutoNum type="arabicPeriod"/>
            </a:pPr>
            <a:r>
              <a:rPr lang="he-IL" sz="3600" dirty="0" smtClean="0"/>
              <a:t>ביצוע פעולות בזירות שונות</a:t>
            </a:r>
          </a:p>
          <a:p>
            <a:pPr marL="742950" indent="-742950">
              <a:buFont typeface="+mj-lt"/>
              <a:buAutoNum type="arabicPeriod"/>
            </a:pPr>
            <a:r>
              <a:rPr lang="he-IL" sz="3600" dirty="0" smtClean="0"/>
              <a:t>בדיקת המדד אחת </a:t>
            </a:r>
            <a:r>
              <a:rPr lang="he-IL" sz="3600" dirty="0" smtClean="0"/>
              <a:t>לתקופה</a:t>
            </a:r>
            <a:endParaRPr lang="he-IL" sz="3600" dirty="0" smtClean="0"/>
          </a:p>
        </p:txBody>
      </p:sp>
    </p:spTree>
    <p:extLst>
      <p:ext uri="{BB962C8B-B14F-4D97-AF65-F5344CB8AC3E}">
        <p14:creationId xmlns:p14="http://schemas.microsoft.com/office/powerpoint/2010/main" val="202641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3772" y="1540048"/>
            <a:ext cx="8531424" cy="34163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he-IL"/>
            </a:defPPr>
            <a:lvl1pPr>
              <a:defRPr sz="4000" u="sng">
                <a:solidFill>
                  <a:schemeClr val="bg2">
                    <a:lumMod val="10000"/>
                  </a:schemeClr>
                </a:solidFill>
                <a:latin typeface="FbMetali Bold" charset="-79"/>
                <a:cs typeface="FbMetali Bold" charset="-79"/>
              </a:defRPr>
            </a:lvl1pPr>
          </a:lstStyle>
          <a:p>
            <a:r>
              <a:rPr lang="he-IL" sz="2400" dirty="0"/>
              <a:t> </a:t>
            </a:r>
            <a:r>
              <a:rPr lang="he-IL" sz="3600" dirty="0"/>
              <a:t>תפיסת האחריות של המדינה כלפי התפוצות : </a:t>
            </a:r>
            <a:r>
              <a:rPr lang="en-US" sz="3600" u="none" dirty="0"/>
              <a:t/>
            </a:r>
            <a:br>
              <a:rPr lang="en-US" sz="3600" u="none" dirty="0"/>
            </a:br>
            <a:r>
              <a:rPr lang="he-IL" sz="3600" u="none" dirty="0">
                <a:solidFill>
                  <a:schemeClr val="tx2"/>
                </a:solidFill>
              </a:rPr>
              <a:t>52% מסכימים מאוד כי ישראל אחראית לביטחונם של יהודי העולם ו 21% מהציבור מתנגד לכך </a:t>
            </a:r>
            <a:endParaRPr lang="he-IL" sz="3600" u="none" dirty="0" smtClean="0">
              <a:solidFill>
                <a:schemeClr val="tx2"/>
              </a:solidFill>
            </a:endParaRPr>
          </a:p>
          <a:p>
            <a:endParaRPr lang="he-IL" sz="3600" u="none" dirty="0">
              <a:solidFill>
                <a:schemeClr val="tx2"/>
              </a:solidFill>
            </a:endParaRPr>
          </a:p>
          <a:p>
            <a:r>
              <a:rPr lang="he-IL" sz="3600" u="none" dirty="0">
                <a:solidFill>
                  <a:schemeClr val="tx2"/>
                </a:solidFill>
              </a:rPr>
              <a:t>50% מסכימים מאוד כי ישראל אחראית להמשך הקיום היהודי בתפוצות ו 20</a:t>
            </a:r>
            <a:r>
              <a:rPr lang="he-IL" sz="3600" u="none" dirty="0" smtClean="0">
                <a:solidFill>
                  <a:schemeClr val="tx2"/>
                </a:solidFill>
              </a:rPr>
              <a:t>% מהציבור מתנגד לכך </a:t>
            </a:r>
            <a:endParaRPr lang="he-IL" sz="3600" u="none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214493"/>
            <a:ext cx="853142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he-IL"/>
            </a:defPPr>
            <a:lvl1pPr>
              <a:defRPr sz="4000" u="sng">
                <a:solidFill>
                  <a:schemeClr val="bg2">
                    <a:lumMod val="10000"/>
                  </a:schemeClr>
                </a:solidFill>
                <a:latin typeface="FbMetali Bold" charset="-79"/>
                <a:cs typeface="FbMetali Bold" charset="-79"/>
              </a:defRPr>
            </a:lvl1pPr>
          </a:lstStyle>
          <a:p>
            <a:pPr algn="ctr"/>
            <a:r>
              <a:rPr lang="he-IL" sz="3600" u="none" dirty="0" smtClean="0">
                <a:solidFill>
                  <a:srgbClr val="FF0000"/>
                </a:solidFill>
              </a:rPr>
              <a:t>בחינת עמדות- ממצאים עיקריים</a:t>
            </a:r>
            <a:endParaRPr lang="he-IL" sz="3600" u="non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43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sz="3600" dirty="0">
                <a:solidFill>
                  <a:srgbClr val="FF0000"/>
                </a:solidFill>
                <a:latin typeface="FbMetali Bold" charset="-79"/>
                <a:ea typeface="+mn-ea"/>
                <a:cs typeface="FbMetali Bold" charset="-79"/>
              </a:rPr>
              <a:t>בחינת עמדות- ממצאים עיקריים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34370" y="1368188"/>
            <a:ext cx="8229600" cy="4525963"/>
          </a:xfrm>
        </p:spPr>
        <p:txBody>
          <a:bodyPr/>
          <a:lstStyle/>
          <a:p>
            <a:pPr marL="0" indent="0">
              <a:buClr>
                <a:srgbClr val="92D050"/>
              </a:buClr>
              <a:buSzPct val="150000"/>
              <a:buNone/>
            </a:pPr>
            <a:r>
              <a:rPr lang="he-IL" sz="3600" u="sng" dirty="0">
                <a:solidFill>
                  <a:schemeClr val="bg2">
                    <a:lumMod val="10000"/>
                  </a:schemeClr>
                </a:solidFill>
                <a:latin typeface="FbMetali Bold" charset="-79"/>
                <a:cs typeface="FbMetali Bold" charset="-79"/>
              </a:rPr>
              <a:t>עמדות כלפי השקעת משאבים  ביהדות התפוצות : </a:t>
            </a:r>
            <a:r>
              <a:rPr lang="en-US" sz="3600" u="sng" dirty="0">
                <a:solidFill>
                  <a:schemeClr val="bg2">
                    <a:lumMod val="10000"/>
                  </a:schemeClr>
                </a:solidFill>
                <a:latin typeface="FbMetali Bold" charset="-79"/>
                <a:cs typeface="FbMetali Bold" charset="-79"/>
              </a:rPr>
              <a:t/>
            </a:r>
            <a:br>
              <a:rPr lang="en-US" sz="3600" u="sng" dirty="0">
                <a:solidFill>
                  <a:schemeClr val="bg2">
                    <a:lumMod val="10000"/>
                  </a:schemeClr>
                </a:solidFill>
                <a:latin typeface="FbMetali Bold" charset="-79"/>
                <a:cs typeface="FbMetali Bold" charset="-79"/>
              </a:rPr>
            </a:br>
            <a:r>
              <a:rPr lang="he-IL" sz="3600" dirty="0">
                <a:solidFill>
                  <a:schemeClr val="tx2"/>
                </a:solidFill>
                <a:latin typeface="FbMetali Bold" charset="-79"/>
                <a:cs typeface="FbMetali Bold" charset="-79"/>
              </a:rPr>
              <a:t>כאשר נושא ההשקעה ביהדות התפוצות מוצג דרך התועלת שלו (חוסן וביטחון המדינה) הוא זוכה לשיעור הסכמה גבוה בשיעור של  44% </a:t>
            </a:r>
          </a:p>
          <a:p>
            <a:pPr marL="0" indent="0">
              <a:buClr>
                <a:srgbClr val="92D050"/>
              </a:buClr>
              <a:buSzPct val="150000"/>
              <a:buNone/>
            </a:pPr>
            <a:r>
              <a:rPr lang="he-IL" sz="3600" dirty="0" smtClean="0">
                <a:solidFill>
                  <a:schemeClr val="tx2"/>
                </a:solidFill>
                <a:latin typeface="FbMetali Bold" charset="-79"/>
                <a:cs typeface="FbMetali Bold" charset="-79"/>
              </a:rPr>
              <a:t>לעומת 34</a:t>
            </a:r>
            <a:r>
              <a:rPr lang="he-IL" sz="3600" dirty="0">
                <a:solidFill>
                  <a:schemeClr val="tx2"/>
                </a:solidFill>
                <a:latin typeface="FbMetali Bold" charset="-79"/>
                <a:cs typeface="FbMetali Bold" charset="-79"/>
              </a:rPr>
              <a:t>% כאשר הוא מוצג כהשקעה ביורדים, 33% בהשוואה להקמת יישוב בגליל </a:t>
            </a:r>
            <a:r>
              <a:rPr lang="he-IL" sz="3600" dirty="0" smtClean="0">
                <a:solidFill>
                  <a:schemeClr val="tx2"/>
                </a:solidFill>
                <a:latin typeface="FbMetali Bold" charset="-79"/>
                <a:cs typeface="FbMetali Bold" charset="-79"/>
              </a:rPr>
              <a:t>ו </a:t>
            </a:r>
            <a:r>
              <a:rPr lang="he-IL" sz="3600" dirty="0">
                <a:solidFill>
                  <a:schemeClr val="tx2"/>
                </a:solidFill>
                <a:latin typeface="FbMetali Bold" charset="-79"/>
                <a:cs typeface="FbMetali Bold" charset="-79"/>
              </a:rPr>
              <a:t>27% כאשר הוא מושווה להשקעה בתרבות יהודית בארץ</a:t>
            </a:r>
            <a:r>
              <a:rPr lang="he-IL" dirty="0">
                <a:solidFill>
                  <a:schemeClr val="tx2"/>
                </a:solidFill>
                <a:latin typeface="FbMetali Bold" charset="-79"/>
                <a:cs typeface="FbMetali Bold" charset="-79"/>
              </a:rPr>
              <a:t>. </a:t>
            </a: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09613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sz="4000" dirty="0">
                <a:solidFill>
                  <a:srgbClr val="FF0000"/>
                </a:solidFill>
                <a:latin typeface="FbMetali Bold" charset="-79"/>
                <a:ea typeface="+mn-ea"/>
                <a:cs typeface="FbMetali Bold" charset="-79"/>
              </a:rPr>
              <a:t>בחינת עמדות- ממצאים עיקריים</a:t>
            </a:r>
            <a:r>
              <a:rPr lang="he-IL" dirty="0">
                <a:solidFill>
                  <a:srgbClr val="FF0000"/>
                </a:solidFill>
              </a:rPr>
              <a:t/>
            </a:r>
            <a:br>
              <a:rPr lang="he-IL" dirty="0">
                <a:solidFill>
                  <a:srgbClr val="FF0000"/>
                </a:solidFill>
              </a:rPr>
            </a:br>
            <a:endParaRPr lang="he-IL" dirty="0"/>
          </a:p>
        </p:txBody>
      </p:sp>
      <p:sp>
        <p:nvSpPr>
          <p:cNvPr id="4" name="מציין מיקום תוכן 3"/>
          <p:cNvSpPr txBox="1">
            <a:spLocks noGrp="1"/>
          </p:cNvSpPr>
          <p:nvPr>
            <p:ph idx="1"/>
          </p:nvPr>
        </p:nvSpPr>
        <p:spPr>
          <a:xfrm>
            <a:off x="429905" y="2074459"/>
            <a:ext cx="8154537" cy="26776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ct val="150000"/>
              <a:buFontTx/>
              <a:buNone/>
              <a:tabLst/>
              <a:defRPr/>
            </a:pPr>
            <a:r>
              <a:rPr lang="he-IL" sz="3600" u="sng" dirty="0">
                <a:solidFill>
                  <a:schemeClr val="bg2">
                    <a:lumMod val="10000"/>
                  </a:schemeClr>
                </a:solidFill>
                <a:latin typeface="FbMetali Bold" charset="-79"/>
                <a:cs typeface="FbMetali Bold" charset="-79"/>
              </a:rPr>
              <a:t>מקומה של יהדות התפוצות בעיצוב מדינת ישראל  : </a:t>
            </a:r>
            <a:r>
              <a:rPr lang="en-US" sz="3600" u="sng" dirty="0">
                <a:solidFill>
                  <a:schemeClr val="bg2">
                    <a:lumMod val="10000"/>
                  </a:schemeClr>
                </a:solidFill>
                <a:latin typeface="FbMetali Bold" charset="-79"/>
                <a:cs typeface="FbMetali Bold" charset="-79"/>
              </a:rPr>
              <a:t/>
            </a:r>
            <a:br>
              <a:rPr lang="en-US" sz="3600" u="sng" dirty="0">
                <a:solidFill>
                  <a:schemeClr val="bg2">
                    <a:lumMod val="10000"/>
                  </a:schemeClr>
                </a:solidFill>
                <a:latin typeface="FbMetali Bold" charset="-79"/>
                <a:cs typeface="FbMetali Bold" charset="-79"/>
              </a:rPr>
            </a:br>
            <a:r>
              <a:rPr lang="he-IL" sz="3600" dirty="0">
                <a:solidFill>
                  <a:schemeClr val="tx2"/>
                </a:solidFill>
                <a:latin typeface="FbMetali Bold" charset="-79"/>
                <a:cs typeface="FbMetali Bold" charset="-79"/>
              </a:rPr>
              <a:t>49% מהמשיבים סבורים שיש להתחשב במידה רבה באינטרסים של קהילות התפוצות בהחלטות בנושאי חוץ וביטחון.</a:t>
            </a:r>
          </a:p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ct val="150000"/>
              <a:tabLst/>
              <a:defRPr/>
            </a:pPr>
            <a:endParaRPr lang="he-IL" sz="2400" dirty="0">
              <a:solidFill>
                <a:schemeClr val="tx2"/>
              </a:solidFill>
              <a:latin typeface="FbMetali Bold" charset="-79"/>
              <a:cs typeface="FbMetali Bold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09329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1882785"/>
            <a:ext cx="8854952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buClr>
                <a:srgbClr val="92D050"/>
              </a:buClr>
              <a:buSzPct val="150000"/>
            </a:pPr>
            <a:r>
              <a:rPr lang="he-IL" sz="3600" u="sng" dirty="0">
                <a:solidFill>
                  <a:schemeClr val="bg2">
                    <a:lumMod val="10000"/>
                  </a:schemeClr>
                </a:solidFill>
                <a:latin typeface="FbMetali Bold" charset="-79"/>
                <a:cs typeface="FbMetali Bold" charset="-79"/>
              </a:rPr>
              <a:t>ידע לגבי יהדות התפוצות : </a:t>
            </a:r>
            <a:r>
              <a:rPr lang="en-US" sz="36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36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he-IL" sz="3600" dirty="0">
                <a:solidFill>
                  <a:schemeClr val="tx2"/>
                </a:solidFill>
                <a:latin typeface="FbMetali Bold" charset="-79"/>
                <a:cs typeface="FbMetali Bold" charset="-79"/>
              </a:rPr>
              <a:t>37% סבורים כי יש 10 מיליון או יותר יהודים מחוץ לישראל</a:t>
            </a:r>
          </a:p>
          <a:p>
            <a:pPr>
              <a:buClr>
                <a:srgbClr val="92D050"/>
              </a:buClr>
              <a:buSzPct val="150000"/>
            </a:pPr>
            <a:r>
              <a:rPr lang="he-IL" sz="3600" dirty="0" smtClean="0">
                <a:solidFill>
                  <a:schemeClr val="tx2"/>
                </a:solidFill>
                <a:latin typeface="FbMetali Bold" charset="-79"/>
                <a:cs typeface="FbMetali Bold" charset="-79"/>
              </a:rPr>
              <a:t>כ60</a:t>
            </a:r>
            <a:r>
              <a:rPr lang="he-IL" sz="3600" dirty="0">
                <a:solidFill>
                  <a:schemeClr val="tx2"/>
                </a:solidFill>
                <a:latin typeface="FbMetali Bold" charset="-79"/>
                <a:cs typeface="FbMetali Bold" charset="-79"/>
              </a:rPr>
              <a:t>% מהמשיבים מעריכים את היקף התרומות בפחות ממחצית מהיקף האמיתי ושיעור דומה נותן הערכת יתר להשקעת המדינה בתפוצות</a:t>
            </a:r>
            <a:r>
              <a:rPr lang="he-IL" sz="2400" dirty="0">
                <a:solidFill>
                  <a:schemeClr val="tx2"/>
                </a:solidFill>
                <a:latin typeface="FbMetali Bold" charset="-79"/>
                <a:cs typeface="FbMetali Bold" charset="-79"/>
              </a:rPr>
              <a:t>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3528" y="214493"/>
            <a:ext cx="853142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he-IL"/>
            </a:defPPr>
            <a:lvl1pPr>
              <a:defRPr sz="4000" u="sng">
                <a:solidFill>
                  <a:schemeClr val="bg2">
                    <a:lumMod val="10000"/>
                  </a:schemeClr>
                </a:solidFill>
                <a:latin typeface="FbMetali Bold" charset="-79"/>
                <a:cs typeface="FbMetali Bold" charset="-79"/>
              </a:defRPr>
            </a:lvl1pPr>
          </a:lstStyle>
          <a:p>
            <a:pPr algn="ctr"/>
            <a:r>
              <a:rPr lang="he-IL" sz="3600" u="none" dirty="0" smtClean="0">
                <a:solidFill>
                  <a:srgbClr val="FF0000"/>
                </a:solidFill>
              </a:rPr>
              <a:t>בחינת עמדות- ממצאים עיקריים</a:t>
            </a:r>
            <a:endParaRPr lang="he-IL" sz="3600" u="non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00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8902" y="12634"/>
            <a:ext cx="7324825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400" b="1" dirty="0" smtClean="0">
                <a:solidFill>
                  <a:schemeClr val="bg2">
                    <a:lumMod val="10000"/>
                  </a:schemeClr>
                </a:solidFill>
                <a:latin typeface="FbMetali Bold" charset="-79"/>
                <a:cs typeface="FbMetali Bold" charset="-79"/>
              </a:rPr>
              <a:t>  </a:t>
            </a:r>
            <a:r>
              <a:rPr lang="he-IL" sz="4400" b="1" dirty="0" smtClean="0">
                <a:solidFill>
                  <a:srgbClr val="FF0000"/>
                </a:solidFill>
                <a:latin typeface="FbMetali Bold" charset="-79"/>
                <a:cs typeface="FbMetali Bold" charset="-79"/>
              </a:rPr>
              <a:t>ישראלים ותפוצות- תפיסה ומדידה</a:t>
            </a:r>
            <a:endParaRPr lang="he-IL" sz="4400" b="1" dirty="0">
              <a:solidFill>
                <a:srgbClr val="FF0000"/>
              </a:solidFill>
              <a:latin typeface="FbMetali Bold" charset="-79"/>
              <a:cs typeface="FbMetali Bold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3907" y="1178092"/>
            <a:ext cx="6901314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he-IL"/>
            </a:defPPr>
            <a:lvl1pPr marL="457200" indent="-457200">
              <a:buFont typeface="Arial" pitchFamily="34" charset="0"/>
              <a:buChar char="•"/>
              <a:defRPr sz="2800">
                <a:solidFill>
                  <a:schemeClr val="tx2"/>
                </a:solidFill>
                <a:latin typeface="FbMetali Bold" charset="-79"/>
                <a:cs typeface="FbMetali Bold" charset="-79"/>
              </a:defRPr>
            </a:lvl1pPr>
          </a:lstStyle>
          <a:p>
            <a:pPr marL="0" indent="0">
              <a:buNone/>
            </a:pPr>
            <a:r>
              <a:rPr lang="he-IL" sz="3600" dirty="0" smtClean="0"/>
              <a:t> מרכיבי המדד-רציונל: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38233" y="2132199"/>
            <a:ext cx="3720306" cy="3416320"/>
          </a:xfrm>
          <a:prstGeom prst="rect">
            <a:avLst/>
          </a:prstGeom>
        </p:spPr>
        <p:txBody>
          <a:bodyPr wrap="square" numCol="1">
            <a:spAutoFit/>
          </a:bodyPr>
          <a:lstStyle>
            <a:defPPr>
              <a:defRPr lang="he-IL"/>
            </a:defPPr>
            <a:lvl1pPr marL="457200" indent="-457200">
              <a:buFont typeface="Arial" pitchFamily="34" charset="0"/>
              <a:buChar char="•"/>
              <a:defRPr sz="2800">
                <a:solidFill>
                  <a:schemeClr val="tx2"/>
                </a:solidFill>
                <a:latin typeface="FbMetali Bold" charset="-79"/>
                <a:cs typeface="FbMetali Bold" charset="-79"/>
              </a:defRPr>
            </a:lvl1pPr>
          </a:lstStyle>
          <a:p>
            <a:pPr marL="514350" lvl="0" indent="-514350">
              <a:buFont typeface="+mj-lt"/>
              <a:buAutoNum type="arabicPeriod"/>
            </a:pPr>
            <a:r>
              <a:rPr lang="he-IL" sz="3600" dirty="0"/>
              <a:t>רגש</a:t>
            </a:r>
            <a:endParaRPr lang="en-US" sz="3600" dirty="0"/>
          </a:p>
          <a:p>
            <a:pPr marL="514350" lvl="0" indent="-514350">
              <a:buFont typeface="+mj-lt"/>
              <a:buAutoNum type="arabicPeriod"/>
            </a:pPr>
            <a:r>
              <a:rPr lang="he-IL" sz="3600" dirty="0"/>
              <a:t>ידע</a:t>
            </a:r>
            <a:endParaRPr lang="en-US" sz="3600" dirty="0"/>
          </a:p>
          <a:p>
            <a:pPr marL="514350" lvl="0" indent="-514350">
              <a:buFont typeface="+mj-lt"/>
              <a:buAutoNum type="arabicPeriod"/>
            </a:pPr>
            <a:r>
              <a:rPr lang="he-IL" sz="3600" dirty="0"/>
              <a:t>מודעות</a:t>
            </a:r>
            <a:endParaRPr lang="en-US" sz="3600" dirty="0"/>
          </a:p>
          <a:p>
            <a:pPr marL="514350" lvl="0" indent="-514350">
              <a:buFont typeface="+mj-lt"/>
              <a:buAutoNum type="arabicPeriod"/>
            </a:pPr>
            <a:r>
              <a:rPr lang="he-IL" sz="3600" dirty="0"/>
              <a:t>אחריות</a:t>
            </a:r>
            <a:endParaRPr lang="en-US" sz="3600" dirty="0"/>
          </a:p>
          <a:p>
            <a:pPr marL="514350" lvl="0" indent="-514350">
              <a:buFont typeface="+mj-lt"/>
              <a:buAutoNum type="arabicPeriod"/>
            </a:pPr>
            <a:r>
              <a:rPr lang="he-IL" sz="3600" dirty="0"/>
              <a:t>תפקיד הממשלה</a:t>
            </a:r>
            <a:endParaRPr lang="en-US" sz="3600" dirty="0"/>
          </a:p>
          <a:p>
            <a:pPr marL="514350" indent="-514350">
              <a:buFont typeface="+mj-lt"/>
              <a:buAutoNum type="arabicPeriod"/>
            </a:pPr>
            <a:r>
              <a:rPr lang="he-IL" sz="3600" dirty="0"/>
              <a:t>פעולה </a:t>
            </a:r>
            <a:endParaRPr lang="he-IL" sz="3600" dirty="0" smtClean="0"/>
          </a:p>
        </p:txBody>
      </p:sp>
    </p:spTree>
    <p:extLst>
      <p:ext uri="{BB962C8B-B14F-4D97-AF65-F5344CB8AC3E}">
        <p14:creationId xmlns:p14="http://schemas.microsoft.com/office/powerpoint/2010/main" val="37425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3528" y="214493"/>
            <a:ext cx="853142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he-IL"/>
            </a:defPPr>
            <a:lvl1pPr>
              <a:defRPr sz="4000" u="sng">
                <a:solidFill>
                  <a:schemeClr val="bg2">
                    <a:lumMod val="10000"/>
                  </a:schemeClr>
                </a:solidFill>
                <a:latin typeface="FbMetali Bold" charset="-79"/>
                <a:cs typeface="FbMetali Bold" charset="-79"/>
              </a:defRPr>
            </a:lvl1pPr>
          </a:lstStyle>
          <a:p>
            <a:pPr algn="ctr"/>
            <a:r>
              <a:rPr lang="he-IL" sz="3600" u="none" dirty="0" smtClean="0">
                <a:solidFill>
                  <a:srgbClr val="FF0000"/>
                </a:solidFill>
              </a:rPr>
              <a:t>מדד הקשר לתפוצות</a:t>
            </a:r>
            <a:endParaRPr lang="he-IL" sz="3600" u="none" dirty="0">
              <a:solidFill>
                <a:srgbClr val="FF0000"/>
              </a:solidFill>
            </a:endParaRPr>
          </a:p>
        </p:txBody>
      </p:sp>
      <p:sp>
        <p:nvSpPr>
          <p:cNvPr id="6" name="כותרת 5"/>
          <p:cNvSpPr>
            <a:spLocks noGrp="1"/>
          </p:cNvSpPr>
          <p:nvPr>
            <p:ph type="title"/>
          </p:nvPr>
        </p:nvSpPr>
        <p:spPr>
          <a:xfrm>
            <a:off x="607326" y="3126352"/>
            <a:ext cx="3855493" cy="556814"/>
          </a:xfrm>
        </p:spPr>
        <p:txBody>
          <a:bodyPr>
            <a:noAutofit/>
          </a:bodyPr>
          <a:lstStyle/>
          <a:p>
            <a:r>
              <a:rPr lang="he-IL" sz="4000" dirty="0">
                <a:solidFill>
                  <a:schemeClr val="accent3">
                    <a:lumMod val="50000"/>
                  </a:schemeClr>
                </a:solidFill>
                <a:latin typeface="FbMetali Bold" charset="-79"/>
                <a:ea typeface="+mn-ea"/>
                <a:cs typeface="FbMetali Bold" charset="-79"/>
              </a:rPr>
              <a:t>מדד </a:t>
            </a:r>
            <a:r>
              <a:rPr lang="he-IL" sz="4000" dirty="0" smtClean="0">
                <a:solidFill>
                  <a:schemeClr val="accent3">
                    <a:lumMod val="50000"/>
                  </a:schemeClr>
                </a:solidFill>
                <a:latin typeface="FbMetali Bold" charset="-79"/>
                <a:ea typeface="+mn-ea"/>
                <a:cs typeface="FbMetali Bold" charset="-79"/>
              </a:rPr>
              <a:t>כיום-4.99</a:t>
            </a:r>
            <a:endParaRPr lang="he-IL" sz="4000" dirty="0">
              <a:solidFill>
                <a:schemeClr val="accent3">
                  <a:lumMod val="50000"/>
                </a:schemeClr>
              </a:solidFill>
              <a:latin typeface="FbMetali Bold" charset="-79"/>
              <a:ea typeface="+mn-ea"/>
              <a:cs typeface="FbMetali Bold" charset="-79"/>
            </a:endParaRPr>
          </a:p>
        </p:txBody>
      </p:sp>
      <p:sp>
        <p:nvSpPr>
          <p:cNvPr id="10" name="מציין מיקום תוכן 2"/>
          <p:cNvSpPr>
            <a:spLocks noGrp="1"/>
          </p:cNvSpPr>
          <p:nvPr>
            <p:ph idx="1"/>
          </p:nvPr>
        </p:nvSpPr>
        <p:spPr>
          <a:xfrm>
            <a:off x="474440" y="1245358"/>
            <a:ext cx="8229600" cy="4525963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he-IL" sz="2800" dirty="0">
                <a:solidFill>
                  <a:schemeClr val="tx2"/>
                </a:solidFill>
                <a:latin typeface="FbMetali Bold" charset="-79"/>
                <a:cs typeface="FbMetali Bold" charset="-79"/>
              </a:rPr>
              <a:t>אחריות לביטחון מול אנטישמיות</a:t>
            </a:r>
          </a:p>
          <a:p>
            <a:pPr marL="514350" indent="-514350">
              <a:buFont typeface="+mj-lt"/>
              <a:buAutoNum type="arabicPeriod"/>
            </a:pPr>
            <a:r>
              <a:rPr lang="he-IL" sz="2800" dirty="0">
                <a:solidFill>
                  <a:schemeClr val="tx2"/>
                </a:solidFill>
                <a:latin typeface="FbMetali Bold" charset="-79"/>
                <a:cs typeface="FbMetali Bold" charset="-79"/>
              </a:rPr>
              <a:t>אחריות לקיום יהודי בתפוצות</a:t>
            </a:r>
          </a:p>
          <a:p>
            <a:pPr marL="514350" indent="-514350">
              <a:buFont typeface="+mj-lt"/>
              <a:buAutoNum type="arabicPeriod"/>
            </a:pPr>
            <a:r>
              <a:rPr lang="he-IL" sz="2800" dirty="0">
                <a:solidFill>
                  <a:schemeClr val="tx2"/>
                </a:solidFill>
                <a:latin typeface="FbMetali Bold" charset="-79"/>
                <a:cs typeface="FbMetali Bold" charset="-79"/>
              </a:rPr>
              <a:t>השקעה בתפוצות.</a:t>
            </a:r>
          </a:p>
          <a:p>
            <a:pPr marL="514350" indent="-514350">
              <a:buFont typeface="+mj-lt"/>
              <a:buAutoNum type="arabicPeriod"/>
            </a:pPr>
            <a:r>
              <a:rPr lang="he-IL" sz="2800" dirty="0">
                <a:solidFill>
                  <a:schemeClr val="tx2"/>
                </a:solidFill>
                <a:latin typeface="FbMetali Bold" charset="-79"/>
                <a:cs typeface="FbMetali Bold" charset="-79"/>
              </a:rPr>
              <a:t>תקציב שיושקע בתפוצות</a:t>
            </a:r>
          </a:p>
          <a:p>
            <a:pPr marL="514350" indent="-514350">
              <a:buFont typeface="+mj-lt"/>
              <a:buAutoNum type="arabicPeriod"/>
            </a:pPr>
            <a:r>
              <a:rPr lang="he-IL" sz="2800" dirty="0">
                <a:solidFill>
                  <a:schemeClr val="tx2"/>
                </a:solidFill>
                <a:latin typeface="FbMetali Bold" charset="-79"/>
                <a:cs typeface="FbMetali Bold" charset="-79"/>
              </a:rPr>
              <a:t>תמיכה במפעל </a:t>
            </a:r>
            <a:r>
              <a:rPr lang="he-IL" sz="2800" dirty="0" smtClean="0">
                <a:solidFill>
                  <a:schemeClr val="tx2"/>
                </a:solidFill>
                <a:latin typeface="FbMetali Bold" charset="-79"/>
                <a:cs typeface="FbMetali Bold" charset="-79"/>
              </a:rPr>
              <a:t>השליחות</a:t>
            </a:r>
          </a:p>
          <a:p>
            <a:pPr marL="514350" indent="-514350">
              <a:buFont typeface="+mj-lt"/>
              <a:buAutoNum type="arabicPeriod"/>
            </a:pPr>
            <a:r>
              <a:rPr lang="he-IL" sz="2800" dirty="0" smtClean="0">
                <a:solidFill>
                  <a:schemeClr val="tx2"/>
                </a:solidFill>
                <a:latin typeface="FbMetali Bold" charset="-79"/>
                <a:cs typeface="FbMetali Bold" charset="-79"/>
              </a:rPr>
              <a:t>תרומה כספית אישית</a:t>
            </a:r>
          </a:p>
          <a:p>
            <a:pPr marL="514350" indent="-514350">
              <a:buFont typeface="+mj-lt"/>
              <a:buAutoNum type="arabicPeriod"/>
            </a:pPr>
            <a:r>
              <a:rPr lang="he-IL" sz="2800" dirty="0" smtClean="0">
                <a:solidFill>
                  <a:schemeClr val="tx2"/>
                </a:solidFill>
                <a:latin typeface="FbMetali Bold" charset="-79"/>
                <a:cs typeface="FbMetali Bold" charset="-79"/>
              </a:rPr>
              <a:t>נכונות לארח משפחות</a:t>
            </a:r>
          </a:p>
          <a:p>
            <a:pPr marL="514350" indent="-514350">
              <a:buFont typeface="+mj-lt"/>
              <a:buAutoNum type="arabicPeriod"/>
            </a:pPr>
            <a:r>
              <a:rPr lang="he-IL" sz="2800" dirty="0" smtClean="0">
                <a:solidFill>
                  <a:schemeClr val="tx2"/>
                </a:solidFill>
                <a:latin typeface="FbMetali Bold" charset="-79"/>
                <a:cs typeface="FbMetali Bold" charset="-79"/>
              </a:rPr>
              <a:t>נכונות להצטרף לרשת חברתית יהודית</a:t>
            </a:r>
          </a:p>
          <a:p>
            <a:pPr marL="514350" indent="-514350">
              <a:buFont typeface="+mj-lt"/>
              <a:buAutoNum type="arabicPeriod"/>
            </a:pPr>
            <a:r>
              <a:rPr lang="he-IL" sz="2800" dirty="0" smtClean="0">
                <a:solidFill>
                  <a:schemeClr val="tx2"/>
                </a:solidFill>
                <a:latin typeface="FbMetali Bold" charset="-79"/>
                <a:cs typeface="FbMetali Bold" charset="-79"/>
              </a:rPr>
              <a:t>התחשבות ביהדות התפוצות בנושא חוץ וביטחון</a:t>
            </a:r>
          </a:p>
          <a:p>
            <a:pPr marL="0" indent="0">
              <a:buNone/>
            </a:pPr>
            <a:endParaRPr lang="he-IL" sz="2400" dirty="0" smtClean="0">
              <a:solidFill>
                <a:schemeClr val="tx2"/>
              </a:solidFill>
              <a:latin typeface="FbMetali Bold" charset="-79"/>
              <a:cs typeface="FbMetali Bold" charset="-79"/>
            </a:endParaRPr>
          </a:p>
          <a:p>
            <a:pPr marL="0" indent="0">
              <a:buNone/>
            </a:pPr>
            <a:endParaRPr lang="he-IL" dirty="0" smtClean="0"/>
          </a:p>
          <a:p>
            <a:endParaRPr lang="he-IL" dirty="0" smtClean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02707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9824</TotalTime>
  <Words>176</Words>
  <Application>Microsoft Office PowerPoint</Application>
  <PresentationFormat>‫הצגה על המסך (4:3)</PresentationFormat>
  <Paragraphs>49</Paragraphs>
  <Slides>10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10</vt:i4>
      </vt:variant>
    </vt:vector>
  </HeadingPairs>
  <TitlesOfParts>
    <vt:vector size="15" baseType="lpstr">
      <vt:lpstr>Arial</vt:lpstr>
      <vt:lpstr>Calibri</vt:lpstr>
      <vt:lpstr>FbMetali Bold</vt:lpstr>
      <vt:lpstr>Times New Roman</vt:lpstr>
      <vt:lpstr>ערכת נושא Office</vt:lpstr>
      <vt:lpstr>מצגת של PowerPoint</vt:lpstr>
      <vt:lpstr>מצגת של PowerPoint</vt:lpstr>
      <vt:lpstr>מצגת של PowerPoint</vt:lpstr>
      <vt:lpstr>מצגת של PowerPoint</vt:lpstr>
      <vt:lpstr>בחינת עמדות- ממצאים עיקריים</vt:lpstr>
      <vt:lpstr>בחינת עמדות- ממצאים עיקריים </vt:lpstr>
      <vt:lpstr>מצגת של PowerPoint</vt:lpstr>
      <vt:lpstr>מצגת של PowerPoint</vt:lpstr>
      <vt:lpstr>מדד כיום-4.99</vt:lpstr>
      <vt:lpstr>מצגת של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IBH_Adi</dc:creator>
  <cp:lastModifiedBy>Mjda-IlanaM</cp:lastModifiedBy>
  <cp:revision>274</cp:revision>
  <cp:lastPrinted>2015-01-19T09:47:18Z</cp:lastPrinted>
  <dcterms:created xsi:type="dcterms:W3CDTF">2014-01-20T13:10:59Z</dcterms:created>
  <dcterms:modified xsi:type="dcterms:W3CDTF">2016-06-26T17:51:16Z</dcterms:modified>
</cp:coreProperties>
</file>