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4"/>
  </p:notesMasterIdLst>
  <p:sldIdLst>
    <p:sldId id="258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294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511C281-3350-4EC6-B788-D75E75A3BA4D}" type="datetimeFigureOut">
              <a:rPr lang="he-IL" smtClean="0"/>
              <a:t>ז'/אייר/תשע"ו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EE3A8E0-84D7-4B47-B717-6802978A71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08125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70C35-EFCB-4DFC-919C-406B2164F9BD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EA4C6-E0A8-42DA-AD9F-6CAEE3B89D50}" type="datetime8">
              <a:rPr lang="he-IL" smtClean="0"/>
              <a:t>15 מאי 16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1EF-9100-477C-8F51-29517F0411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92812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301AA-3C42-41F5-A12F-BBD5D319D85A}" type="datetime8">
              <a:rPr lang="he-IL" smtClean="0"/>
              <a:t>15 מאי 16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1EF-9100-477C-8F51-29517F0411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926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48CC-A524-419C-BA25-305EEE4FBED3}" type="datetime8">
              <a:rPr lang="he-IL" smtClean="0"/>
              <a:t>15 מאי 16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1EF-9100-477C-8F51-29517F0411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9257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A8B39-05DE-4C03-ABC6-F6FDC783F99B}" type="datetime8">
              <a:rPr lang="he-IL" smtClean="0"/>
              <a:t>15 מאי 16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1EF-9100-477C-8F51-29517F0411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184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96042-478D-4825-9EFA-00D3F5E27B91}" type="datetime8">
              <a:rPr lang="he-IL" smtClean="0"/>
              <a:t>15 מאי 16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1EF-9100-477C-8F51-29517F0411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5083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1368-CAD2-463F-8764-D6BC42C54562}" type="datetime8">
              <a:rPr lang="he-IL" smtClean="0"/>
              <a:t>15 מאי 16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1EF-9100-477C-8F51-29517F0411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8210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C0F8-8E4F-4BF5-92DA-D29A0272AF6B}" type="datetime8">
              <a:rPr lang="he-IL" smtClean="0"/>
              <a:t>15 מאי 16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1EF-9100-477C-8F51-29517F0411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89098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025C-DB61-4655-80EC-14E0E3D35C6A}" type="datetime8">
              <a:rPr lang="he-IL" smtClean="0"/>
              <a:t>15 מאי 16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1EF-9100-477C-8F51-29517F0411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03278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A9313-4AA9-431B-A93D-9CCC585D69F7}" type="datetime8">
              <a:rPr lang="he-IL" smtClean="0"/>
              <a:t>15 מאי 16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1EF-9100-477C-8F51-29517F0411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19031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D2D1-9824-4761-A8C6-6BD6AB01B06C}" type="datetime8">
              <a:rPr lang="he-IL" smtClean="0"/>
              <a:t>15 מאי 16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1EF-9100-477C-8F51-29517F0411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9987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63A0-488D-4A45-8415-D986C086B3FF}" type="datetime8">
              <a:rPr lang="he-IL" smtClean="0"/>
              <a:t>15 מאי 16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1EF-9100-477C-8F51-29517F0411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97333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CBA9C-9C93-47AD-BFB1-A6CFC51FE42E}" type="datetime8">
              <a:rPr lang="he-IL" smtClean="0"/>
              <a:t>15 מאי 16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391EF-9100-477C-8F51-29517F0411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55671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4342037"/>
          </a:xfrm>
        </p:spPr>
        <p:txBody>
          <a:bodyPr>
            <a:normAutofit fontScale="55000" lnSpcReduction="20000"/>
          </a:bodyPr>
          <a:lstStyle/>
          <a:p>
            <a:pPr marL="0" lvl="0" indent="0" algn="ctr">
              <a:buNone/>
            </a:pPr>
            <a:endParaRPr lang="he-IL" sz="6000" dirty="0" smtClean="0">
              <a:solidFill>
                <a:prstClr val="black"/>
              </a:solidFill>
              <a:cs typeface="David" pitchFamily="2" charset="-79"/>
            </a:endParaRPr>
          </a:p>
          <a:p>
            <a:pPr marL="0" lvl="0" indent="0" algn="ctr">
              <a:buNone/>
            </a:pPr>
            <a:endParaRPr lang="he-IL" sz="6000" dirty="0">
              <a:solidFill>
                <a:prstClr val="black"/>
              </a:solidFill>
              <a:cs typeface="David" pitchFamily="2" charset="-79"/>
            </a:endParaRPr>
          </a:p>
          <a:p>
            <a:pPr marL="0" lvl="0" indent="0" algn="ctr">
              <a:buNone/>
            </a:pPr>
            <a:r>
              <a:rPr lang="he-IL" sz="6500" b="1" dirty="0" smtClean="0">
                <a:solidFill>
                  <a:schemeClr val="tx2"/>
                </a:solidFill>
              </a:rPr>
              <a:t>סקר בנושא:</a:t>
            </a:r>
          </a:p>
          <a:p>
            <a:pPr marL="0" lvl="0" indent="0" algn="ctr">
              <a:buNone/>
            </a:pPr>
            <a:r>
              <a:rPr lang="he-IL" sz="6500" b="1" dirty="0" smtClean="0">
                <a:solidFill>
                  <a:schemeClr val="tx2"/>
                </a:solidFill>
              </a:rPr>
              <a:t>תופעת השיימינג בישראל</a:t>
            </a:r>
          </a:p>
          <a:p>
            <a:pPr marL="0" lvl="0" indent="0" algn="ctr">
              <a:buNone/>
            </a:pPr>
            <a:endParaRPr lang="he-IL" sz="5800" b="1" dirty="0" smtClean="0">
              <a:solidFill>
                <a:schemeClr val="tx2"/>
              </a:solidFill>
            </a:endParaRPr>
          </a:p>
          <a:p>
            <a:pPr marL="0" lvl="0" indent="0" algn="ctr">
              <a:buNone/>
            </a:pPr>
            <a:endParaRPr lang="he-IL" sz="5800" b="1" dirty="0" smtClean="0">
              <a:solidFill>
                <a:schemeClr val="tx2"/>
              </a:solidFill>
            </a:endParaRPr>
          </a:p>
          <a:p>
            <a:pPr marL="0" lvl="0" indent="0" algn="ctr">
              <a:buNone/>
            </a:pPr>
            <a:r>
              <a:rPr lang="he-IL" sz="3800" b="1" dirty="0" smtClean="0">
                <a:solidFill>
                  <a:schemeClr val="tx2"/>
                </a:solidFill>
              </a:rPr>
              <a:t>גיא נגר</a:t>
            </a:r>
          </a:p>
          <a:p>
            <a:pPr marL="0" lvl="0" indent="0" algn="ctr">
              <a:buNone/>
            </a:pPr>
            <a:r>
              <a:rPr lang="he-IL" sz="3800" b="1" dirty="0" smtClean="0">
                <a:solidFill>
                  <a:schemeClr val="tx2"/>
                </a:solidFill>
              </a:rPr>
              <a:t>מחלקת מחקר</a:t>
            </a:r>
          </a:p>
          <a:p>
            <a:pPr marL="0" lvl="0" indent="0" algn="ctr">
              <a:buNone/>
            </a:pPr>
            <a:r>
              <a:rPr lang="he-IL" sz="3800" b="1" dirty="0" smtClean="0">
                <a:solidFill>
                  <a:schemeClr val="tx2"/>
                </a:solidFill>
              </a:rPr>
              <a:t>מאי 2016</a:t>
            </a:r>
            <a:endParaRPr lang="he-IL" sz="1600" dirty="0">
              <a:solidFill>
                <a:schemeClr val="tx2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he-IL" sz="2800" b="1" dirty="0">
              <a:cs typeface="David" pitchFamily="2" charset="-79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he-IL" sz="2800" b="1" dirty="0" smtClean="0">
              <a:cs typeface="David" pitchFamily="2" charset="-79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he-IL" sz="2800" b="1" dirty="0">
              <a:cs typeface="David" pitchFamily="2" charset="-79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FA512-BB85-40A0-AB62-696D3413E08C}" type="slidenum">
              <a:rPr lang="he-IL" smtClean="0"/>
              <a:pPr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989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1" anchor="ctr"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"טיסת השוקולד"</a:t>
            </a: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84784"/>
            <a:ext cx="6693988" cy="3804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5330" y="5410090"/>
            <a:ext cx="799288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57% מהנשאלים ציינו כי תופעת השיימינג כדוגמת טיסת השוקולד היא תופעה שלילית, לעומת זאת, 43% ציינו כי היא תופעה חיובית.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1EF-9100-477C-8F51-29517F041128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8172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34888" y="274638"/>
            <a:ext cx="8229600" cy="1143000"/>
          </a:xfrm>
        </p:spPr>
        <p:txBody>
          <a:bodyPr vert="horz" lIns="91440" tIns="45720" rIns="91440" bIns="45720" rtlCol="1" anchor="ctr"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כלים </a:t>
            </a:r>
            <a:r>
              <a:rPr 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להתמודדות עם תופעת השיימינג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5330" y="5410090"/>
            <a:ext cx="799288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45% מהנשאלים דיווחו כי לדעתם הכלי להתמודד עם תופעת השיימינג הוא השקעה בחינוך, 30% דיווחו כי הכלי הוא אכיפה, ו-23% דיווחו כי הכלי הוא מניעה.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1EF-9100-477C-8F51-29517F041128}" type="slidenum">
              <a:rPr lang="he-IL" smtClean="0"/>
              <a:t>11</a:t>
            </a:fld>
            <a:endParaRPr lang="he-IL"/>
          </a:p>
        </p:txBody>
      </p:sp>
      <p:pic>
        <p:nvPicPr>
          <p:cNvPr id="921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12776"/>
            <a:ext cx="6231469" cy="3667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105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1" anchor="ctr"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צעדי ענישה</a:t>
            </a: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12776"/>
            <a:ext cx="6046277" cy="3535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5330" y="5410090"/>
            <a:ext cx="799288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/>
              <a:t>70% מהנשאלים </a:t>
            </a:r>
            <a:r>
              <a:rPr lang="he-IL" dirty="0" smtClean="0"/>
              <a:t>דיווחו כי לדעתם על המדינה לנקוט בצעדי ענישה נגד אנשים שעושים שיימינג.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1EF-9100-477C-8F51-29517F041128}" type="slidenum">
              <a:rPr lang="he-IL" smtClean="0"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1339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1"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he-IL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שיטת המחקר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e-IL" dirty="0"/>
              <a:t>סקר דעת קהל הבוחן היבטים שונים של תופעת השיימינג -  ביוש (</a:t>
            </a:r>
            <a:r>
              <a:rPr lang="en-US" dirty="0"/>
              <a:t>SHAMING</a:t>
            </a:r>
            <a:r>
              <a:rPr lang="he-IL" dirty="0"/>
              <a:t>) בקרב האוכלוסייה הישראלית המבוגרת</a:t>
            </a:r>
            <a:r>
              <a:rPr lang="he-IL" dirty="0" smtClean="0"/>
              <a:t>.</a:t>
            </a:r>
          </a:p>
          <a:p>
            <a:r>
              <a:rPr lang="he-IL" dirty="0"/>
              <a:t>הסקר </a:t>
            </a:r>
            <a:r>
              <a:rPr lang="he-IL" dirty="0" smtClean="0"/>
              <a:t>בוצע בצורה אינטרנטית </a:t>
            </a:r>
            <a:r>
              <a:rPr lang="he-IL" dirty="0"/>
              <a:t>על בסיס פאנל קיים, רחב היקף, באמצעות שאלון מובנה </a:t>
            </a:r>
            <a:r>
              <a:rPr lang="he-IL" dirty="0" smtClean="0"/>
              <a:t>בהיקף של 10 שאלות, וכן </a:t>
            </a:r>
            <a:r>
              <a:rPr lang="he-IL" dirty="0"/>
              <a:t>מס' פרמטרים </a:t>
            </a:r>
            <a:r>
              <a:rPr lang="he-IL" dirty="0" smtClean="0"/>
              <a:t>סוציו-דמוגרפיים.</a:t>
            </a:r>
          </a:p>
          <a:p>
            <a:r>
              <a:rPr lang="he-IL" dirty="0" smtClean="0"/>
              <a:t>הסקר הינו  מייצג את האוכלוסייה בישראל בגילאי 18 ומעלה.</a:t>
            </a:r>
          </a:p>
          <a:p>
            <a:r>
              <a:rPr lang="he-IL" dirty="0" smtClean="0"/>
              <a:t>נדגמו 1010 איש, 48% גברים, 52% נשים.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1EF-9100-477C-8F51-29517F041128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2020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1" anchor="ctr"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he-IL" sz="36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היקף החשיפה לתופעה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5576" y="5445224"/>
            <a:ext cx="7488832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ניתן לראות כי 18% מהציבור בגילאי 18 ומעלה </a:t>
            </a:r>
            <a:r>
              <a:rPr lang="he-IL" dirty="0" smtClean="0"/>
              <a:t>נחשף </a:t>
            </a:r>
            <a:r>
              <a:rPr lang="he-IL" dirty="0" smtClean="0"/>
              <a:t>לעבירות ביוש או השפלה באמצעות רשתות חברתיות, 9% נחשפו לעבירות ביוש השפלה או הבכה, 6% נחשפו לעבירות איום או אלימות מילולית, ו- 3% נחשפו לעבירות הטרדה מינית ברשת.</a:t>
            </a:r>
            <a:endParaRPr lang="he-I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313" y="1590675"/>
            <a:ext cx="6681787" cy="367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1EF-9100-477C-8F51-29517F041128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368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1" anchor="ctr"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he-IL" sz="36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תדירות הפגיעות</a:t>
            </a:r>
            <a:endParaRPr lang="he-IL" sz="36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5457983"/>
            <a:ext cx="748883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35% </a:t>
            </a:r>
            <a:r>
              <a:rPr lang="he-IL" dirty="0" smtClean="0"/>
              <a:t>מבין </a:t>
            </a:r>
            <a:r>
              <a:rPr lang="he-IL" dirty="0"/>
              <a:t>הנפגעים </a:t>
            </a:r>
            <a:r>
              <a:rPr lang="he-IL" dirty="0" smtClean="0"/>
              <a:t>דיווחו כי הם נפגעים (</a:t>
            </a:r>
            <a:r>
              <a:rPr lang="he-IL" dirty="0" smtClean="0"/>
              <a:t>לפעמים ופעמים רבות) במהלך השנה האחרונה מעבירות באמצעות רשתות חברתיות.</a:t>
            </a:r>
            <a:endParaRPr lang="he-IL" dirty="0" smtClean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62385"/>
            <a:ext cx="6902418" cy="37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1EF-9100-477C-8F51-29517F041128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5129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1" anchor="ctr"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he-IL" sz="36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אחוזי </a:t>
            </a:r>
            <a:r>
              <a:rPr lang="he-IL" sz="36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דיווח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12776"/>
            <a:ext cx="6358935" cy="3995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71600" y="5633819"/>
            <a:ext cx="74888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מעל לרבע (26%) מהנפגעים לא דיווחו לאף אחד על הפגיעה.</a:t>
            </a:r>
            <a:endParaRPr lang="he-IL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1EF-9100-477C-8F51-29517F041128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8508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396" y="1340768"/>
            <a:ext cx="6765239" cy="367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71600" y="5633819"/>
            <a:ext cx="74888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45% מבין אלו שדיווחו </a:t>
            </a:r>
            <a:r>
              <a:rPr lang="he-IL" dirty="0" smtClean="0"/>
              <a:t>כי נפגעו, ציינו </a:t>
            </a:r>
            <a:r>
              <a:rPr lang="he-IL" dirty="0" smtClean="0"/>
              <a:t>כי לאחר הדיווח התופעה חזרה על עצמה.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1EF-9100-477C-8F51-29517F041128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5075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1" anchor="ctr"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he-IL" sz="36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סיבות לאי דיווח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56792"/>
            <a:ext cx="6937849" cy="4005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11560" y="5733256"/>
            <a:ext cx="799288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הסיבה העיקרית לאי דיווח היא: לא היה נראה לי חשוב(55%),לאחר מכן, התביישתי לדבר על זה (31%) פחדתי ממי שביצע את העבירה נגדי (4%), הרגשתי אשם (2%).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1EF-9100-477C-8F51-29517F041128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054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1" anchor="ctr"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מודעות להרגלי גלישה של הילדים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84784"/>
            <a:ext cx="7075777" cy="4248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1560" y="5733256"/>
            <a:ext cx="799288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/>
              <a:t>61% מההורים </a:t>
            </a:r>
            <a:r>
              <a:rPr lang="he-IL" dirty="0" smtClean="0"/>
              <a:t>ציינו כי הם מודעים במידה </a:t>
            </a:r>
            <a:r>
              <a:rPr lang="he-IL" dirty="0"/>
              <a:t>רבה ורבה </a:t>
            </a:r>
            <a:r>
              <a:rPr lang="he-IL" dirty="0" smtClean="0"/>
              <a:t>מאוד </a:t>
            </a:r>
            <a:r>
              <a:rPr lang="he-IL" dirty="0"/>
              <a:t>באופן אישי</a:t>
            </a:r>
            <a:r>
              <a:rPr lang="he-IL" dirty="0" smtClean="0"/>
              <a:t> להרגלי הגלישה של ילדיהם ולאפשרות שיחשפו בפני תכנים שליליים.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1EF-9100-477C-8F51-29517F041128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1190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1" anchor="ctr"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חשש להיפגעות ילדים ברשת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628800"/>
            <a:ext cx="6956139" cy="3633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5330" y="5410090"/>
            <a:ext cx="799288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/>
              <a:t>54% מההורים </a:t>
            </a:r>
            <a:r>
              <a:rPr lang="he-IL" dirty="0" smtClean="0"/>
              <a:t>ציינו כי הם חוששים במידה רבה ורבה מאוד שילדיהם יפגעו מתופעת השיימינג והאלימות ברשת.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1EF-9100-477C-8F51-29517F041128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147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שבלונה-מחלקת מחקר אסטרטגי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שבלונה-מחלקת מחקר אסטרטגי</Template>
  <TotalTime>168</TotalTime>
  <Words>369</Words>
  <Application>Microsoft Office PowerPoint</Application>
  <PresentationFormat>‫הצגה על המסך (4:3)</PresentationFormat>
  <Paragraphs>47</Paragraphs>
  <Slides>12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3" baseType="lpstr">
      <vt:lpstr>שבלונה-מחלקת מחקר אסטרטגי</vt:lpstr>
      <vt:lpstr>מצגת של PowerPoint</vt:lpstr>
      <vt:lpstr>שיטת המחקר</vt:lpstr>
      <vt:lpstr>היקף החשיפה לתופעה</vt:lpstr>
      <vt:lpstr>תדירות הפגיעות</vt:lpstr>
      <vt:lpstr>אחוזי דיווח</vt:lpstr>
      <vt:lpstr>מצגת של PowerPoint</vt:lpstr>
      <vt:lpstr>סיבות לאי דיווח</vt:lpstr>
      <vt:lpstr>מודעות להרגלי גלישה של הילדים</vt:lpstr>
      <vt:lpstr>חשש להיפגעות ילדים ברשת</vt:lpstr>
      <vt:lpstr>"טיסת השוקולד"</vt:lpstr>
      <vt:lpstr>כלים להתמודדות עם תופעת השיימינג</vt:lpstr>
      <vt:lpstr>צעדי ענישה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אנה חודורקובסקי</dc:creator>
  <cp:lastModifiedBy>גיא נגר</cp:lastModifiedBy>
  <cp:revision>23</cp:revision>
  <dcterms:created xsi:type="dcterms:W3CDTF">2013-06-27T07:09:01Z</dcterms:created>
  <dcterms:modified xsi:type="dcterms:W3CDTF">2016-05-15T08:44:04Z</dcterms:modified>
</cp:coreProperties>
</file>